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8"/>
  </p:notesMasterIdLst>
  <p:sldIdLst>
    <p:sldId id="256" r:id="rId2"/>
    <p:sldId id="257" r:id="rId3"/>
    <p:sldId id="258" r:id="rId4"/>
    <p:sldId id="259" r:id="rId5"/>
    <p:sldId id="260" r:id="rId6"/>
    <p:sldId id="277" r:id="rId7"/>
    <p:sldId id="278" r:id="rId8"/>
    <p:sldId id="270" r:id="rId9"/>
    <p:sldId id="318" r:id="rId10"/>
    <p:sldId id="284" r:id="rId11"/>
    <p:sldId id="285" r:id="rId12"/>
    <p:sldId id="286" r:id="rId13"/>
    <p:sldId id="269" r:id="rId14"/>
    <p:sldId id="283" r:id="rId15"/>
    <p:sldId id="282" r:id="rId16"/>
    <p:sldId id="280" r:id="rId17"/>
    <p:sldId id="281" r:id="rId18"/>
    <p:sldId id="316" r:id="rId19"/>
    <p:sldId id="287" r:id="rId20"/>
    <p:sldId id="317" r:id="rId21"/>
    <p:sldId id="276" r:id="rId22"/>
    <p:sldId id="272" r:id="rId23"/>
    <p:sldId id="319" r:id="rId24"/>
    <p:sldId id="290" r:id="rId25"/>
    <p:sldId id="289" r:id="rId26"/>
    <p:sldId id="312" r:id="rId27"/>
    <p:sldId id="314" r:id="rId28"/>
    <p:sldId id="315" r:id="rId29"/>
    <p:sldId id="313" r:id="rId30"/>
    <p:sldId id="291" r:id="rId31"/>
    <p:sldId id="294" r:id="rId32"/>
    <p:sldId id="295" r:id="rId33"/>
    <p:sldId id="296" r:id="rId34"/>
    <p:sldId id="297" r:id="rId35"/>
    <p:sldId id="271" r:id="rId36"/>
    <p:sldId id="288" r:id="rId37"/>
    <p:sldId id="298" r:id="rId38"/>
    <p:sldId id="299" r:id="rId39"/>
    <p:sldId id="302" r:id="rId40"/>
    <p:sldId id="304" r:id="rId41"/>
    <p:sldId id="306" r:id="rId42"/>
    <p:sldId id="307" r:id="rId43"/>
    <p:sldId id="303" r:id="rId44"/>
    <p:sldId id="301" r:id="rId45"/>
    <p:sldId id="308" r:id="rId46"/>
    <p:sldId id="309" r:id="rId47"/>
    <p:sldId id="310" r:id="rId48"/>
    <p:sldId id="320" r:id="rId49"/>
    <p:sldId id="321" r:id="rId50"/>
    <p:sldId id="322" r:id="rId51"/>
    <p:sldId id="323" r:id="rId52"/>
    <p:sldId id="324" r:id="rId53"/>
    <p:sldId id="279" r:id="rId54"/>
    <p:sldId id="311" r:id="rId55"/>
    <p:sldId id="263" r:id="rId56"/>
    <p:sldId id="262" r:id="rId5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jmFT/CNmpYGxssKZFb3nddrYAI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p:restoredTop sz="94674"/>
  </p:normalViewPr>
  <p:slideViewPr>
    <p:cSldViewPr snapToGrid="0">
      <p:cViewPr varScale="1">
        <p:scale>
          <a:sx n="94" d="100"/>
          <a:sy n="94" d="100"/>
        </p:scale>
        <p:origin x="10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2" name="Google Shape;9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1404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42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80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998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383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79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4195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about 10 minutes on each concept</a:t>
            </a:r>
            <a:endParaRPr/>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35</a:t>
            </a:fld>
            <a:endParaRPr/>
          </a:p>
        </p:txBody>
      </p:sp>
    </p:spTree>
    <p:extLst>
      <p:ext uri="{BB962C8B-B14F-4D97-AF65-F5344CB8AC3E}">
        <p14:creationId xmlns:p14="http://schemas.microsoft.com/office/powerpoint/2010/main" val="1694634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about 10 minutes on each concept</a:t>
            </a:r>
            <a:endParaRPr/>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48</a:t>
            </a:fld>
            <a:endParaRPr/>
          </a:p>
        </p:txBody>
      </p:sp>
    </p:spTree>
    <p:extLst>
      <p:ext uri="{BB962C8B-B14F-4D97-AF65-F5344CB8AC3E}">
        <p14:creationId xmlns:p14="http://schemas.microsoft.com/office/powerpoint/2010/main" val="3350055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9faeb736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79faeb736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dirty="0"/>
              <a:t>Steer the focus of your audience using transparent blocks to . You create them by creating any shape. Make sure to set the border to transparent. Chose the fill </a:t>
            </a:r>
            <a:r>
              <a:rPr lang="en-IN" dirty="0" err="1"/>
              <a:t>color</a:t>
            </a:r>
            <a:r>
              <a:rPr lang="en-IN" dirty="0"/>
              <a:t>: Click on the same </a:t>
            </a:r>
            <a:r>
              <a:rPr lang="en-IN" dirty="0" err="1"/>
              <a:t>color</a:t>
            </a:r>
            <a:r>
              <a:rPr lang="en-IN" dirty="0"/>
              <a:t> as the background (in this case white) and click on the +sign under custom </a:t>
            </a:r>
            <a:r>
              <a:rPr lang="en-IN" dirty="0" err="1"/>
              <a:t>colors</a:t>
            </a:r>
            <a:r>
              <a:rPr lang="en-IN" dirty="0"/>
              <a:t>. This allows you to change the transparency. You can play around with the settings, but somewhere around 75% transparency should work.</a:t>
            </a:r>
            <a:endParaRPr dirty="0"/>
          </a:p>
        </p:txBody>
      </p:sp>
      <p:sp>
        <p:nvSpPr>
          <p:cNvPr id="164" name="Google Shape;164;g79faeb736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53</a:t>
            </a:fld>
            <a:endParaRPr/>
          </a:p>
        </p:txBody>
      </p:sp>
    </p:spTree>
    <p:extLst>
      <p:ext uri="{BB962C8B-B14F-4D97-AF65-F5344CB8AC3E}">
        <p14:creationId xmlns:p14="http://schemas.microsoft.com/office/powerpoint/2010/main" val="426938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9faeb736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79faeb736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4" name="Google Shape;164;g79faeb736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54</a:t>
            </a:fld>
            <a:endParaRPr/>
          </a:p>
        </p:txBody>
      </p:sp>
    </p:spTree>
    <p:extLst>
      <p:ext uri="{BB962C8B-B14F-4D97-AF65-F5344CB8AC3E}">
        <p14:creationId xmlns:p14="http://schemas.microsoft.com/office/powerpoint/2010/main" val="2644333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Add references as a slide so that you can share this with the audience. You don’t have to show this during the presentation.</a:t>
            </a:r>
            <a:endParaRPr/>
          </a:p>
        </p:txBody>
      </p:sp>
      <p:sp>
        <p:nvSpPr>
          <p:cNvPr id="148" name="Google Shape;14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55</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about 10 minutes on each concept</a:t>
            </a:r>
            <a:endParaRPr/>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about 10 minutes on each concept</a:t>
            </a:r>
            <a:endParaRPr/>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8</a:t>
            </a:fld>
            <a:endParaRPr/>
          </a:p>
        </p:txBody>
      </p:sp>
    </p:spTree>
    <p:extLst>
      <p:ext uri="{BB962C8B-B14F-4D97-AF65-F5344CB8AC3E}">
        <p14:creationId xmlns:p14="http://schemas.microsoft.com/office/powerpoint/2010/main" val="4028364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8672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304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266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1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0"/>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0"/>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2" name="Google Shape;22;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4" name="Google Shape;24;p10"/>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2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0"/>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0"/>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7" name="Google Shape;87;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30"/>
        <p:cNvGrpSpPr/>
        <p:nvPr/>
      </p:nvGrpSpPr>
      <p:grpSpPr>
        <a:xfrm>
          <a:off x="0" y="0"/>
          <a:ext cx="0" cy="0"/>
          <a:chOff x="0" y="0"/>
          <a:chExt cx="0" cy="0"/>
        </a:xfrm>
      </p:grpSpPr>
      <p:sp>
        <p:nvSpPr>
          <p:cNvPr id="31" name="Google Shape;31;p12"/>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2"/>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5" name="Google Shape;35;p1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36" name="Google Shape;36;p12"/>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8"/>
        <p:cNvGrpSpPr/>
        <p:nvPr/>
      </p:nvGrpSpPr>
      <p:grpSpPr>
        <a:xfrm>
          <a:off x="0" y="0"/>
          <a:ext cx="0" cy="0"/>
          <a:chOff x="0" y="0"/>
          <a:chExt cx="0" cy="0"/>
        </a:xfrm>
      </p:grpSpPr>
      <p:sp>
        <p:nvSpPr>
          <p:cNvPr id="39" name="Google Shape;39;p1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3" name="Google Shape;43;p1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45" name="Google Shape;45;p13"/>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4"/>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14"/>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1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5"/>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5" name="Google Shape;55;p15"/>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6" name="Google Shape;56;p15"/>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7" name="Google Shape;57;p15"/>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8" name="Google Shape;58;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9"/>
        <p:cNvGrpSpPr/>
        <p:nvPr/>
      </p:nvGrpSpPr>
      <p:grpSpPr>
        <a:xfrm>
          <a:off x="0" y="0"/>
          <a:ext cx="0" cy="0"/>
          <a:chOff x="0" y="0"/>
          <a:chExt cx="0" cy="0"/>
        </a:xfrm>
      </p:grpSpPr>
      <p:sp>
        <p:nvSpPr>
          <p:cNvPr id="70" name="Google Shape;70;p18"/>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8"/>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8"/>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8"/>
          <p:cNvSpPr>
            <a:spLocks noGrp="1"/>
          </p:cNvSpPr>
          <p:nvPr>
            <p:ph type="pic" idx="2"/>
          </p:nvPr>
        </p:nvSpPr>
        <p:spPr>
          <a:xfrm>
            <a:off x="15" y="0"/>
            <a:ext cx="12191985" cy="4915076"/>
          </a:xfrm>
          <a:prstGeom prst="rect">
            <a:avLst/>
          </a:prstGeom>
          <a:blipFill rotWithShape="1">
            <a:blip r:embed="rId2">
              <a:alphaModFix/>
            </a:blip>
            <a:stretch>
              <a:fillRect/>
            </a:stretch>
          </a:blipFill>
          <a:ln>
            <a:noFill/>
          </a:ln>
        </p:spPr>
        <p:txBody>
          <a:bodyPr spcFirstLastPara="1" wrap="square" lIns="457200" tIns="457200" rIns="0" bIns="45700" anchor="t" anchorCtr="0">
            <a:norm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74" name="Google Shape;74;p18"/>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9"/>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9"/>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cxnSp>
        <p:nvCxnSpPr>
          <p:cNvPr id="16" name="Google Shape;16;p9"/>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hyperlink" Target="https://www.smbc-comics.com/comic/ai-4"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tudelft.fra1.qualtrics.com/jfe/form/SV_3I8HIOZxBVamFIW"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research.tudelft.nl/en/publications/psychology-meets-machine-learning-interdisciplinary-perspective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conf.researchr.org/details/icse-2021/icse-2021-New-Ideas-and-Emerging-Results/11/What-Are-We-Really-Testing-in-Mutation-Testing-for-Machine-Learning-A-Critical-Refle" TargetMode="External"/><Relationship Id="rId4" Type="http://schemas.openxmlformats.org/officeDocument/2006/relationships/hyperlink" Target="https://research.tudelft.nl/en/publications/some-advice-for-psychologists-who-want-to-work-with-computer-sci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www.trouw.nl/politiek/hoe-de-belastingdienst-lage-inkomens-profileerde-in-de-jacht-op-fraude~bbb66add/"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s://www.nrc.nl/nieuws/2021/03/28/als-iets-onvindbaar-is-bestaat-het-niet-a4037549" TargetMode="External"/><Relationship Id="rId5" Type="http://schemas.openxmlformats.org/officeDocument/2006/relationships/hyperlink" Target="https://www.youtube.com/watch?v=tnBcVwcoMYY"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
          <p:cNvSpPr/>
          <p:nvPr/>
        </p:nvSpPr>
        <p:spPr>
          <a:xfrm>
            <a:off x="1507"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
          <p:cNvSpPr txBox="1">
            <a:spLocks noGrp="1"/>
          </p:cNvSpPr>
          <p:nvPr>
            <p:ph type="ctrTitle"/>
          </p:nvPr>
        </p:nvSpPr>
        <p:spPr>
          <a:xfrm>
            <a:off x="1097280" y="758952"/>
            <a:ext cx="10058400" cy="389216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IN" dirty="0"/>
              <a:t>An introduction to communicating about your models</a:t>
            </a:r>
            <a:endParaRPr dirty="0"/>
          </a:p>
        </p:txBody>
      </p:sp>
      <p:sp>
        <p:nvSpPr>
          <p:cNvPr id="96" name="Google Shape;96;p1"/>
          <p:cNvSpPr/>
          <p:nvPr/>
        </p:nvSpPr>
        <p:spPr>
          <a:xfrm>
            <a:off x="1507" y="4953000"/>
            <a:ext cx="12188952" cy="1905000"/>
          </a:xfrm>
          <a:prstGeom prst="rect">
            <a:avLst/>
          </a:prstGeom>
          <a:solidFill>
            <a:schemeClr val="accent2"/>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txBox="1">
            <a:spLocks noGrp="1"/>
          </p:cNvSpPr>
          <p:nvPr>
            <p:ph type="subTitle" idx="1"/>
          </p:nvPr>
        </p:nvSpPr>
        <p:spPr>
          <a:xfrm>
            <a:off x="1100051" y="5225240"/>
            <a:ext cx="1082919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IN" dirty="0">
                <a:solidFill>
                  <a:srgbClr val="FFFFFF"/>
                </a:solidFill>
              </a:rPr>
              <a:t>Dr Cynthia C. S. </a:t>
            </a:r>
            <a:r>
              <a:rPr lang="en-IN" dirty="0" err="1">
                <a:solidFill>
                  <a:srgbClr val="FFFFFF"/>
                </a:solidFill>
              </a:rPr>
              <a:t>Liem</a:t>
            </a:r>
            <a:r>
              <a:rPr lang="en-IN" dirty="0">
                <a:solidFill>
                  <a:srgbClr val="FFFFFF"/>
                </a:solidFill>
              </a:rPr>
              <a:t> MMus</a:t>
            </a:r>
          </a:p>
          <a:p>
            <a:pPr marL="0" lvl="0" indent="0" algn="l" rtl="0">
              <a:lnSpc>
                <a:spcPct val="90000"/>
              </a:lnSpc>
              <a:spcBef>
                <a:spcPts val="0"/>
              </a:spcBef>
              <a:spcAft>
                <a:spcPts val="0"/>
              </a:spcAft>
              <a:buSzPts val="2400"/>
              <a:buNone/>
            </a:pPr>
            <a:r>
              <a:rPr lang="en-IN" dirty="0">
                <a:solidFill>
                  <a:srgbClr val="FFFFFF"/>
                </a:solidFill>
              </a:rPr>
              <a:t>Associate Professor, Multimedia Computing Group, Delft University of Technology</a:t>
            </a:r>
          </a:p>
          <a:p>
            <a:pPr marL="0" lvl="0" indent="0" algn="l" rtl="0">
              <a:lnSpc>
                <a:spcPct val="90000"/>
              </a:lnSpc>
              <a:spcBef>
                <a:spcPts val="0"/>
              </a:spcBef>
              <a:spcAft>
                <a:spcPts val="0"/>
              </a:spcAft>
              <a:buSzPts val="2400"/>
              <a:buNone/>
            </a:pPr>
            <a:r>
              <a:rPr lang="en-IN" dirty="0" err="1">
                <a:solidFill>
                  <a:srgbClr val="FFFFFF"/>
                </a:solidFill>
              </a:rPr>
              <a:t>c.c.s.liem@tudelft.nl</a:t>
            </a:r>
            <a:r>
              <a:rPr lang="en-IN" dirty="0">
                <a:solidFill>
                  <a:srgbClr val="FFFFFF"/>
                </a:solidFill>
              </a:rPr>
              <a:t> |       @</a:t>
            </a:r>
            <a:r>
              <a:rPr lang="en-IN" dirty="0" err="1">
                <a:solidFill>
                  <a:srgbClr val="FFFFFF"/>
                </a:solidFill>
              </a:rPr>
              <a:t>informusiccs</a:t>
            </a:r>
            <a:endParaRPr dirty="0"/>
          </a:p>
        </p:txBody>
      </p:sp>
      <p:sp>
        <p:nvSpPr>
          <p:cNvPr id="98" name="Google Shape;98;p1"/>
          <p:cNvSpPr/>
          <p:nvPr/>
        </p:nvSpPr>
        <p:spPr>
          <a:xfrm>
            <a:off x="1507" y="4906176"/>
            <a:ext cx="12188952"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ax, vector graphics&#10;&#10;Description automatically generated">
            <a:extLst>
              <a:ext uri="{FF2B5EF4-FFF2-40B4-BE49-F238E27FC236}">
                <a16:creationId xmlns:a16="http://schemas.microsoft.com/office/drawing/2014/main" id="{5D6FB73D-3BDC-0049-9F77-C88A8315C7A6}"/>
              </a:ext>
            </a:extLst>
          </p:cNvPr>
          <p:cNvPicPr>
            <a:picLocks noChangeAspect="1"/>
          </p:cNvPicPr>
          <p:nvPr/>
        </p:nvPicPr>
        <p:blipFill>
          <a:blip r:embed="rId3"/>
          <a:stretch>
            <a:fillRect/>
          </a:stretch>
        </p:blipFill>
        <p:spPr>
          <a:xfrm>
            <a:off x="4035527" y="5961064"/>
            <a:ext cx="351122" cy="285111"/>
          </a:xfrm>
          <a:prstGeom prst="rect">
            <a:avLst/>
          </a:prstGeom>
        </p:spPr>
      </p:pic>
      <p:pic>
        <p:nvPicPr>
          <p:cNvPr id="2052" name="Picture 4">
            <a:extLst>
              <a:ext uri="{FF2B5EF4-FFF2-40B4-BE49-F238E27FC236}">
                <a16:creationId xmlns:a16="http://schemas.microsoft.com/office/drawing/2014/main" id="{16102C55-D9BC-F74E-ABD0-FB66B7565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89856" y="150383"/>
            <a:ext cx="1739385" cy="6085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E2A41-F6CE-1C41-AE27-44BF01B82098}"/>
              </a:ext>
            </a:extLst>
          </p:cNvPr>
          <p:cNvSpPr>
            <a:spLocks noGrp="1"/>
          </p:cNvSpPr>
          <p:nvPr>
            <p:ph type="title"/>
          </p:nvPr>
        </p:nvSpPr>
        <p:spPr/>
        <p:txBody>
          <a:bodyPr/>
          <a:lstStyle/>
          <a:p>
            <a:r>
              <a:rPr lang="en-NL" dirty="0"/>
              <a:t>The setup</a:t>
            </a:r>
          </a:p>
        </p:txBody>
      </p:sp>
      <p:sp>
        <p:nvSpPr>
          <p:cNvPr id="5" name="Text Placeholder 4">
            <a:extLst>
              <a:ext uri="{FF2B5EF4-FFF2-40B4-BE49-F238E27FC236}">
                <a16:creationId xmlns:a16="http://schemas.microsoft.com/office/drawing/2014/main" id="{6B95BB7E-CFEA-C949-9E9B-1053742DC3D9}"/>
              </a:ext>
            </a:extLst>
          </p:cNvPr>
          <p:cNvSpPr>
            <a:spLocks noGrp="1"/>
          </p:cNvSpPr>
          <p:nvPr>
            <p:ph type="body" idx="1"/>
          </p:nvPr>
        </p:nvSpPr>
        <p:spPr/>
        <p:txBody>
          <a:bodyPr/>
          <a:lstStyle/>
          <a:p>
            <a:endParaRPr lang="en-NL" dirty="0"/>
          </a:p>
        </p:txBody>
      </p:sp>
      <p:pic>
        <p:nvPicPr>
          <p:cNvPr id="6" name="Picture 5" descr="Diagram&#10;&#10;Description automatically generated">
            <a:extLst>
              <a:ext uri="{FF2B5EF4-FFF2-40B4-BE49-F238E27FC236}">
                <a16:creationId xmlns:a16="http://schemas.microsoft.com/office/drawing/2014/main" id="{D0A52106-A8BE-7348-8017-26AAF0DBF1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7718" y="2237540"/>
            <a:ext cx="7152640" cy="4023360"/>
          </a:xfrm>
          <a:prstGeom prst="rect">
            <a:avLst/>
          </a:prstGeom>
        </p:spPr>
      </p:pic>
    </p:spTree>
    <p:extLst>
      <p:ext uri="{BB962C8B-B14F-4D97-AF65-F5344CB8AC3E}">
        <p14:creationId xmlns:p14="http://schemas.microsoft.com/office/powerpoint/2010/main" val="1559603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C0C04-174B-CA4E-B1C2-16959F8DB846}"/>
              </a:ext>
            </a:extLst>
          </p:cNvPr>
          <p:cNvSpPr>
            <a:spLocks noGrp="1"/>
          </p:cNvSpPr>
          <p:nvPr>
            <p:ph type="title"/>
          </p:nvPr>
        </p:nvSpPr>
        <p:spPr/>
        <p:txBody>
          <a:bodyPr/>
          <a:lstStyle/>
          <a:p>
            <a:r>
              <a:rPr lang="en-NL" dirty="0"/>
              <a:t>The ML expert’s focus</a:t>
            </a:r>
          </a:p>
        </p:txBody>
      </p:sp>
      <p:sp>
        <p:nvSpPr>
          <p:cNvPr id="3" name="Text Placeholder 2">
            <a:extLst>
              <a:ext uri="{FF2B5EF4-FFF2-40B4-BE49-F238E27FC236}">
                <a16:creationId xmlns:a16="http://schemas.microsoft.com/office/drawing/2014/main" id="{BCB7562B-8817-1540-879D-0127B2BD7031}"/>
              </a:ext>
            </a:extLst>
          </p:cNvPr>
          <p:cNvSpPr>
            <a:spLocks noGrp="1"/>
          </p:cNvSpPr>
          <p:nvPr>
            <p:ph type="body" idx="1"/>
          </p:nvPr>
        </p:nvSpPr>
        <p:spPr/>
        <p:txBody>
          <a:bodyPr/>
          <a:lstStyle/>
          <a:p>
            <a:endParaRPr lang="en-NL"/>
          </a:p>
        </p:txBody>
      </p:sp>
      <p:pic>
        <p:nvPicPr>
          <p:cNvPr id="4" name="Picture 3" descr="Diagram&#10;&#10;Description automatically generated">
            <a:extLst>
              <a:ext uri="{FF2B5EF4-FFF2-40B4-BE49-F238E27FC236}">
                <a16:creationId xmlns:a16="http://schemas.microsoft.com/office/drawing/2014/main" id="{694FEE1E-097F-6B46-8F48-872D9EAE92E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5158" y="2236100"/>
            <a:ext cx="7155200" cy="4024800"/>
          </a:xfrm>
          <a:prstGeom prst="rect">
            <a:avLst/>
          </a:prstGeom>
        </p:spPr>
      </p:pic>
    </p:spTree>
    <p:extLst>
      <p:ext uri="{BB962C8B-B14F-4D97-AF65-F5344CB8AC3E}">
        <p14:creationId xmlns:p14="http://schemas.microsoft.com/office/powerpoint/2010/main" val="1053798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CFD4887-BAA7-F949-BBF9-DA02EF5B3E6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5158" y="2236100"/>
            <a:ext cx="7155200" cy="4024800"/>
          </a:xfrm>
          <a:prstGeom prst="rect">
            <a:avLst/>
          </a:prstGeom>
        </p:spPr>
      </p:pic>
      <p:sp>
        <p:nvSpPr>
          <p:cNvPr id="2" name="Title 1">
            <a:extLst>
              <a:ext uri="{FF2B5EF4-FFF2-40B4-BE49-F238E27FC236}">
                <a16:creationId xmlns:a16="http://schemas.microsoft.com/office/drawing/2014/main" id="{D05C0C04-174B-CA4E-B1C2-16959F8DB846}"/>
              </a:ext>
            </a:extLst>
          </p:cNvPr>
          <p:cNvSpPr>
            <a:spLocks noGrp="1"/>
          </p:cNvSpPr>
          <p:nvPr>
            <p:ph type="title"/>
          </p:nvPr>
        </p:nvSpPr>
        <p:spPr/>
        <p:txBody>
          <a:bodyPr/>
          <a:lstStyle/>
          <a:p>
            <a:r>
              <a:rPr lang="en-NL" dirty="0"/>
              <a:t>The domain expert’s focus</a:t>
            </a:r>
          </a:p>
        </p:txBody>
      </p:sp>
      <p:sp>
        <p:nvSpPr>
          <p:cNvPr id="3" name="Text Placeholder 2">
            <a:extLst>
              <a:ext uri="{FF2B5EF4-FFF2-40B4-BE49-F238E27FC236}">
                <a16:creationId xmlns:a16="http://schemas.microsoft.com/office/drawing/2014/main" id="{BCB7562B-8817-1540-879D-0127B2BD7031}"/>
              </a:ext>
            </a:extLst>
          </p:cNvPr>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83184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The ‘semantic gap’</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13</a:t>
            </a:fld>
            <a:endParaRPr/>
          </a:p>
        </p:txBody>
      </p:sp>
      <p:pic>
        <p:nvPicPr>
          <p:cNvPr id="23" name="Picture 22">
            <a:extLst>
              <a:ext uri="{FF2B5EF4-FFF2-40B4-BE49-F238E27FC236}">
                <a16:creationId xmlns:a16="http://schemas.microsoft.com/office/drawing/2014/main" id="{AEC76D7A-9B78-5547-B9D8-5D8A77DC5C2A}"/>
              </a:ext>
            </a:extLst>
          </p:cNvPr>
          <p:cNvPicPr>
            <a:picLocks noChangeAspect="1"/>
          </p:cNvPicPr>
          <p:nvPr/>
        </p:nvPicPr>
        <p:blipFill>
          <a:blip r:embed="rId3"/>
          <a:stretch>
            <a:fillRect/>
          </a:stretch>
        </p:blipFill>
        <p:spPr>
          <a:xfrm>
            <a:off x="2191966" y="3197530"/>
            <a:ext cx="1283766" cy="1283766"/>
          </a:xfrm>
          <a:prstGeom prst="rect">
            <a:avLst/>
          </a:prstGeom>
        </p:spPr>
      </p:pic>
      <p:pic>
        <p:nvPicPr>
          <p:cNvPr id="24" name="Picture 23">
            <a:extLst>
              <a:ext uri="{FF2B5EF4-FFF2-40B4-BE49-F238E27FC236}">
                <a16:creationId xmlns:a16="http://schemas.microsoft.com/office/drawing/2014/main" id="{F336A669-8C03-4445-B8F1-0ABCF01241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86478" y="5006394"/>
            <a:ext cx="870517" cy="1086725"/>
          </a:xfrm>
          <a:prstGeom prst="rect">
            <a:avLst/>
          </a:prstGeom>
        </p:spPr>
      </p:pic>
      <p:pic>
        <p:nvPicPr>
          <p:cNvPr id="25" name="Picture 24">
            <a:extLst>
              <a:ext uri="{FF2B5EF4-FFF2-40B4-BE49-F238E27FC236}">
                <a16:creationId xmlns:a16="http://schemas.microsoft.com/office/drawing/2014/main" id="{721F386D-A2F8-5548-B3EE-55FA657FD12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95958" y="2104025"/>
            <a:ext cx="834246" cy="978962"/>
          </a:xfrm>
          <a:prstGeom prst="rect">
            <a:avLst/>
          </a:prstGeom>
        </p:spPr>
      </p:pic>
      <p:pic>
        <p:nvPicPr>
          <p:cNvPr id="26" name="Picture 25">
            <a:extLst>
              <a:ext uri="{FF2B5EF4-FFF2-40B4-BE49-F238E27FC236}">
                <a16:creationId xmlns:a16="http://schemas.microsoft.com/office/drawing/2014/main" id="{3ADCB40D-A681-E742-9EB5-0AF9FF795C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59198" y="2624556"/>
            <a:ext cx="894212" cy="977266"/>
          </a:xfrm>
          <a:prstGeom prst="rect">
            <a:avLst/>
          </a:prstGeom>
        </p:spPr>
      </p:pic>
      <p:pic>
        <p:nvPicPr>
          <p:cNvPr id="27" name="Picture 26">
            <a:extLst>
              <a:ext uri="{FF2B5EF4-FFF2-40B4-BE49-F238E27FC236}">
                <a16:creationId xmlns:a16="http://schemas.microsoft.com/office/drawing/2014/main" id="{BC47B3A0-5834-764D-9F72-7B75CEB68D8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59518" y="4481296"/>
            <a:ext cx="772162" cy="979501"/>
          </a:xfrm>
          <a:prstGeom prst="rect">
            <a:avLst/>
          </a:prstGeom>
        </p:spPr>
      </p:pic>
      <p:pic>
        <p:nvPicPr>
          <p:cNvPr id="28" name="Google Shape;404;p51">
            <a:extLst>
              <a:ext uri="{FF2B5EF4-FFF2-40B4-BE49-F238E27FC236}">
                <a16:creationId xmlns:a16="http://schemas.microsoft.com/office/drawing/2014/main" id="{D8221F5E-ADBF-1642-9EDD-61DBAA38B39D}"/>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66004" y="2684190"/>
            <a:ext cx="1134454" cy="850841"/>
          </a:xfrm>
          <a:prstGeom prst="rect">
            <a:avLst/>
          </a:prstGeom>
          <a:noFill/>
          <a:ln>
            <a:noFill/>
          </a:ln>
        </p:spPr>
      </p:pic>
      <p:pic>
        <p:nvPicPr>
          <p:cNvPr id="29" name="Picture 28">
            <a:extLst>
              <a:ext uri="{FF2B5EF4-FFF2-40B4-BE49-F238E27FC236}">
                <a16:creationId xmlns:a16="http://schemas.microsoft.com/office/drawing/2014/main" id="{47EF8DA9-B082-F440-866E-56BAA26EDC1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122643" y="4484597"/>
            <a:ext cx="1034085" cy="977267"/>
          </a:xfrm>
          <a:prstGeom prst="rect">
            <a:avLst/>
          </a:prstGeom>
        </p:spPr>
      </p:pic>
    </p:spTree>
    <p:extLst>
      <p:ext uri="{BB962C8B-B14F-4D97-AF65-F5344CB8AC3E}">
        <p14:creationId xmlns:p14="http://schemas.microsoft.com/office/powerpoint/2010/main" val="1822906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The ‘semantic gap’</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14</a:t>
            </a:fld>
            <a:endParaRPr/>
          </a:p>
        </p:txBody>
      </p:sp>
      <p:pic>
        <p:nvPicPr>
          <p:cNvPr id="5" name="Google Shape;402;p51">
            <a:extLst>
              <a:ext uri="{FF2B5EF4-FFF2-40B4-BE49-F238E27FC236}">
                <a16:creationId xmlns:a16="http://schemas.microsoft.com/office/drawing/2014/main" id="{23B3888F-DE01-3241-B4A2-CA56F0E045B0}"/>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110885" y="2912047"/>
            <a:ext cx="2243866" cy="1682900"/>
          </a:xfrm>
          <a:prstGeom prst="rect">
            <a:avLst/>
          </a:prstGeom>
          <a:noFill/>
          <a:ln>
            <a:noFill/>
          </a:ln>
        </p:spPr>
      </p:pic>
      <p:pic>
        <p:nvPicPr>
          <p:cNvPr id="6" name="Google Shape;403;p51">
            <a:extLst>
              <a:ext uri="{FF2B5EF4-FFF2-40B4-BE49-F238E27FC236}">
                <a16:creationId xmlns:a16="http://schemas.microsoft.com/office/drawing/2014/main" id="{28455DC0-6DD8-884B-83AD-7E3D37ADCB84}"/>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801734" y="2752106"/>
            <a:ext cx="1776401" cy="2368535"/>
          </a:xfrm>
          <a:prstGeom prst="rect">
            <a:avLst/>
          </a:prstGeom>
          <a:noFill/>
          <a:ln>
            <a:noFill/>
          </a:ln>
        </p:spPr>
      </p:pic>
      <p:pic>
        <p:nvPicPr>
          <p:cNvPr id="7" name="Google Shape;404;p51">
            <a:extLst>
              <a:ext uri="{FF2B5EF4-FFF2-40B4-BE49-F238E27FC236}">
                <a16:creationId xmlns:a16="http://schemas.microsoft.com/office/drawing/2014/main" id="{A3B3F4A4-4C71-CB44-A076-4D3AB732E852}"/>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329218" y="2912041"/>
            <a:ext cx="2243875" cy="1682906"/>
          </a:xfrm>
          <a:prstGeom prst="rect">
            <a:avLst/>
          </a:prstGeom>
          <a:noFill/>
          <a:ln>
            <a:noFill/>
          </a:ln>
        </p:spPr>
      </p:pic>
    </p:spTree>
    <p:extLst>
      <p:ext uri="{BB962C8B-B14F-4D97-AF65-F5344CB8AC3E}">
        <p14:creationId xmlns:p14="http://schemas.microsoft.com/office/powerpoint/2010/main" val="223864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Standardization</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15</a:t>
            </a:fld>
            <a:endParaRPr/>
          </a:p>
        </p:txBody>
      </p:sp>
      <p:pic>
        <p:nvPicPr>
          <p:cNvPr id="22" name="Picture 21">
            <a:extLst>
              <a:ext uri="{FF2B5EF4-FFF2-40B4-BE49-F238E27FC236}">
                <a16:creationId xmlns:a16="http://schemas.microsoft.com/office/drawing/2014/main" id="{95A656A8-B4E2-4340-86C5-85A2E8BF9F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7280" y="1915298"/>
            <a:ext cx="8673444" cy="3411757"/>
          </a:xfrm>
          <a:prstGeom prst="rect">
            <a:avLst/>
          </a:prstGeom>
        </p:spPr>
      </p:pic>
    </p:spTree>
    <p:extLst>
      <p:ext uri="{BB962C8B-B14F-4D97-AF65-F5344CB8AC3E}">
        <p14:creationId xmlns:p14="http://schemas.microsoft.com/office/powerpoint/2010/main" val="2121774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Standardization</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16</a:t>
            </a:fld>
            <a:endParaRPr/>
          </a:p>
        </p:txBody>
      </p:sp>
      <p:pic>
        <p:nvPicPr>
          <p:cNvPr id="13" name="Picture 12">
            <a:extLst>
              <a:ext uri="{FF2B5EF4-FFF2-40B4-BE49-F238E27FC236}">
                <a16:creationId xmlns:a16="http://schemas.microsoft.com/office/drawing/2014/main" id="{6B3FEFD3-82D0-884D-9AAE-F7E308617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85837" y="4183413"/>
            <a:ext cx="1140731" cy="1139748"/>
          </a:xfrm>
          <a:prstGeom prst="rect">
            <a:avLst/>
          </a:prstGeom>
        </p:spPr>
      </p:pic>
      <p:pic>
        <p:nvPicPr>
          <p:cNvPr id="14" name="Google Shape;404;p51">
            <a:extLst>
              <a:ext uri="{FF2B5EF4-FFF2-40B4-BE49-F238E27FC236}">
                <a16:creationId xmlns:a16="http://schemas.microsoft.com/office/drawing/2014/main" id="{64CA3F21-29BA-264D-99C6-1EF765BE906E}"/>
              </a:ext>
            </a:extLst>
          </p:cNvPr>
          <p:cNvPicPr preferRelativeResize="0"/>
          <p:nvPr/>
        </p:nvPicPr>
        <p:blipFill rotWithShape="1">
          <a:blip r:embed="rId4" cstate="print">
            <a:alphaModFix/>
            <a:extLst>
              <a:ext uri="{28A0092B-C50C-407E-A947-70E740481C1C}">
                <a14:useLocalDpi xmlns:a14="http://schemas.microsoft.com/office/drawing/2010/main"/>
              </a:ext>
            </a:extLst>
          </a:blip>
          <a:srcRect t="-241"/>
          <a:stretch/>
        </p:blipFill>
        <p:spPr>
          <a:xfrm>
            <a:off x="5262024" y="2227230"/>
            <a:ext cx="1140731" cy="1140731"/>
          </a:xfrm>
          <a:prstGeom prst="rect">
            <a:avLst/>
          </a:prstGeom>
          <a:noFill/>
          <a:ln>
            <a:noFill/>
          </a:ln>
        </p:spPr>
      </p:pic>
      <p:pic>
        <p:nvPicPr>
          <p:cNvPr id="15" name="Picture 14">
            <a:extLst>
              <a:ext uri="{FF2B5EF4-FFF2-40B4-BE49-F238E27FC236}">
                <a16:creationId xmlns:a16="http://schemas.microsoft.com/office/drawing/2014/main" id="{5FCAEE4A-75C1-F648-B794-CF9472C143E0}"/>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8022341" y="4182430"/>
            <a:ext cx="1140731" cy="1140731"/>
          </a:xfrm>
          <a:prstGeom prst="rect">
            <a:avLst/>
          </a:prstGeom>
        </p:spPr>
      </p:pic>
      <p:pic>
        <p:nvPicPr>
          <p:cNvPr id="16" name="Google Shape;404;p51">
            <a:extLst>
              <a:ext uri="{FF2B5EF4-FFF2-40B4-BE49-F238E27FC236}">
                <a16:creationId xmlns:a16="http://schemas.microsoft.com/office/drawing/2014/main" id="{76C0B2DA-6D64-544E-9A2E-CC01B8B7D854}"/>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022342" y="2226247"/>
            <a:ext cx="1140731" cy="1140731"/>
          </a:xfrm>
          <a:prstGeom prst="rect">
            <a:avLst/>
          </a:prstGeom>
          <a:noFill/>
          <a:ln>
            <a:noFill/>
          </a:ln>
        </p:spPr>
      </p:pic>
      <p:sp>
        <p:nvSpPr>
          <p:cNvPr id="17" name="Rectangle 16">
            <a:extLst>
              <a:ext uri="{FF2B5EF4-FFF2-40B4-BE49-F238E27FC236}">
                <a16:creationId xmlns:a16="http://schemas.microsoft.com/office/drawing/2014/main" id="{233D297C-FB15-434F-902B-77734357C554}"/>
              </a:ext>
            </a:extLst>
          </p:cNvPr>
          <p:cNvSpPr/>
          <p:nvPr/>
        </p:nvSpPr>
        <p:spPr>
          <a:xfrm>
            <a:off x="5149780" y="5509232"/>
            <a:ext cx="1365218" cy="461665"/>
          </a:xfrm>
          <a:prstGeom prst="rect">
            <a:avLst/>
          </a:prstGeom>
        </p:spPr>
        <p:txBody>
          <a:bodyPr wrap="square">
            <a:spAutoFit/>
          </a:bodyPr>
          <a:lstStyle/>
          <a:p>
            <a:r>
              <a:rPr lang="en-US" sz="2400" dirty="0"/>
              <a:t>cropped</a:t>
            </a:r>
            <a:endParaRPr lang="en-NL" sz="2400" dirty="0"/>
          </a:p>
        </p:txBody>
      </p:sp>
      <p:sp>
        <p:nvSpPr>
          <p:cNvPr id="18" name="Rectangle 17">
            <a:extLst>
              <a:ext uri="{FF2B5EF4-FFF2-40B4-BE49-F238E27FC236}">
                <a16:creationId xmlns:a16="http://schemas.microsoft.com/office/drawing/2014/main" id="{2C7DFCE9-C38D-104B-A0BA-3A55AB2240E3}"/>
              </a:ext>
            </a:extLst>
          </p:cNvPr>
          <p:cNvSpPr/>
          <p:nvPr/>
        </p:nvSpPr>
        <p:spPr>
          <a:xfrm>
            <a:off x="8056242" y="5484255"/>
            <a:ext cx="1585312" cy="461665"/>
          </a:xfrm>
          <a:prstGeom prst="rect">
            <a:avLst/>
          </a:prstGeom>
        </p:spPr>
        <p:txBody>
          <a:bodyPr wrap="square">
            <a:spAutoFit/>
          </a:bodyPr>
          <a:lstStyle/>
          <a:p>
            <a:r>
              <a:rPr lang="en-US" sz="2400" dirty="0"/>
              <a:t>scaled</a:t>
            </a:r>
            <a:endParaRPr lang="en-NL" sz="2400" dirty="0"/>
          </a:p>
        </p:txBody>
      </p:sp>
      <p:sp>
        <p:nvSpPr>
          <p:cNvPr id="19" name="Rectangle 18">
            <a:extLst>
              <a:ext uri="{FF2B5EF4-FFF2-40B4-BE49-F238E27FC236}">
                <a16:creationId xmlns:a16="http://schemas.microsoft.com/office/drawing/2014/main" id="{3BC8D63D-88BE-1A47-8942-F87DDF2C6B0D}"/>
              </a:ext>
            </a:extLst>
          </p:cNvPr>
          <p:cNvSpPr/>
          <p:nvPr/>
        </p:nvSpPr>
        <p:spPr>
          <a:xfrm>
            <a:off x="2447502" y="5484257"/>
            <a:ext cx="1675953" cy="461665"/>
          </a:xfrm>
          <a:prstGeom prst="rect">
            <a:avLst/>
          </a:prstGeom>
        </p:spPr>
        <p:txBody>
          <a:bodyPr wrap="square">
            <a:spAutoFit/>
          </a:bodyPr>
          <a:lstStyle/>
          <a:p>
            <a:r>
              <a:rPr lang="en-US" sz="2400" dirty="0"/>
              <a:t>original</a:t>
            </a:r>
            <a:endParaRPr lang="en-NL" sz="2400" dirty="0"/>
          </a:p>
        </p:txBody>
      </p:sp>
      <p:pic>
        <p:nvPicPr>
          <p:cNvPr id="20" name="Picture 19">
            <a:extLst>
              <a:ext uri="{FF2B5EF4-FFF2-40B4-BE49-F238E27FC236}">
                <a16:creationId xmlns:a16="http://schemas.microsoft.com/office/drawing/2014/main" id="{AC3EFECF-FBEA-E041-B7CF-332AB8546EF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49333" y="3876124"/>
            <a:ext cx="1140731" cy="1447037"/>
          </a:xfrm>
          <a:prstGeom prst="rect">
            <a:avLst/>
          </a:prstGeom>
        </p:spPr>
      </p:pic>
      <p:pic>
        <p:nvPicPr>
          <p:cNvPr id="21" name="Google Shape;404;p51">
            <a:extLst>
              <a:ext uri="{FF2B5EF4-FFF2-40B4-BE49-F238E27FC236}">
                <a16:creationId xmlns:a16="http://schemas.microsoft.com/office/drawing/2014/main" id="{E6B7CFC5-BC51-8942-9329-9801D3EA0C6F}"/>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303202" y="2227230"/>
            <a:ext cx="1675953" cy="1256965"/>
          </a:xfrm>
          <a:prstGeom prst="rect">
            <a:avLst/>
          </a:prstGeom>
          <a:noFill/>
          <a:ln>
            <a:noFill/>
          </a:ln>
        </p:spPr>
      </p:pic>
    </p:spTree>
    <p:extLst>
      <p:ext uri="{BB962C8B-B14F-4D97-AF65-F5344CB8AC3E}">
        <p14:creationId xmlns:p14="http://schemas.microsoft.com/office/powerpoint/2010/main" val="280285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Standardization</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17</a:t>
            </a:fld>
            <a:endParaRPr/>
          </a:p>
        </p:txBody>
      </p:sp>
      <p:grpSp>
        <p:nvGrpSpPr>
          <p:cNvPr id="22" name="Group 21">
            <a:extLst>
              <a:ext uri="{FF2B5EF4-FFF2-40B4-BE49-F238E27FC236}">
                <a16:creationId xmlns:a16="http://schemas.microsoft.com/office/drawing/2014/main" id="{B0088275-09FE-C642-89A6-5FCBCC92C48E}"/>
              </a:ext>
            </a:extLst>
          </p:cNvPr>
          <p:cNvGrpSpPr/>
          <p:nvPr/>
        </p:nvGrpSpPr>
        <p:grpSpPr>
          <a:xfrm>
            <a:off x="3894609" y="2051222"/>
            <a:ext cx="4402782" cy="4017396"/>
            <a:chOff x="2537460" y="2191950"/>
            <a:chExt cx="3234690" cy="2951550"/>
          </a:xfrm>
        </p:grpSpPr>
        <p:pic>
          <p:nvPicPr>
            <p:cNvPr id="23" name="Picture 22">
              <a:extLst>
                <a:ext uri="{FF2B5EF4-FFF2-40B4-BE49-F238E27FC236}">
                  <a16:creationId xmlns:a16="http://schemas.microsoft.com/office/drawing/2014/main" id="{C6A1725B-755A-7C4C-8D96-D07B0EC88B6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006090" y="2194471"/>
              <a:ext cx="457200" cy="2949029"/>
            </a:xfrm>
            <a:prstGeom prst="rect">
              <a:avLst/>
            </a:prstGeom>
          </p:spPr>
        </p:pic>
        <p:grpSp>
          <p:nvGrpSpPr>
            <p:cNvPr id="24" name="Group 23">
              <a:extLst>
                <a:ext uri="{FF2B5EF4-FFF2-40B4-BE49-F238E27FC236}">
                  <a16:creationId xmlns:a16="http://schemas.microsoft.com/office/drawing/2014/main" id="{F5960919-A755-A147-9EA7-00B8AA5DC9F5}"/>
                </a:ext>
              </a:extLst>
            </p:cNvPr>
            <p:cNvGrpSpPr/>
            <p:nvPr/>
          </p:nvGrpSpPr>
          <p:grpSpPr>
            <a:xfrm>
              <a:off x="2537460" y="2194471"/>
              <a:ext cx="337185" cy="2949029"/>
              <a:chOff x="2674620" y="2194471"/>
              <a:chExt cx="337185" cy="2949029"/>
            </a:xfrm>
          </p:grpSpPr>
          <p:pic>
            <p:nvPicPr>
              <p:cNvPr id="26" name="Picture 25">
                <a:extLst>
                  <a:ext uri="{FF2B5EF4-FFF2-40B4-BE49-F238E27FC236}">
                    <a16:creationId xmlns:a16="http://schemas.microsoft.com/office/drawing/2014/main" id="{4C56957C-9301-C440-9F2A-EB4C8C51679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674620" y="2194471"/>
                <a:ext cx="337185" cy="2949029"/>
              </a:xfrm>
              <a:prstGeom prst="rect">
                <a:avLst/>
              </a:prstGeom>
            </p:spPr>
          </p:pic>
          <p:sp>
            <p:nvSpPr>
              <p:cNvPr id="27" name="Rectangle 26">
                <a:extLst>
                  <a:ext uri="{FF2B5EF4-FFF2-40B4-BE49-F238E27FC236}">
                    <a16:creationId xmlns:a16="http://schemas.microsoft.com/office/drawing/2014/main" id="{0850EDAF-AF44-0F46-A7F7-996C069D6A8B}"/>
                  </a:ext>
                </a:extLst>
              </p:cNvPr>
              <p:cNvSpPr/>
              <p:nvPr/>
            </p:nvSpPr>
            <p:spPr>
              <a:xfrm>
                <a:off x="2674620" y="2194471"/>
                <a:ext cx="331470" cy="2949029"/>
              </a:xfrm>
              <a:prstGeom prst="rect">
                <a:avLst/>
              </a:prstGeom>
              <a:solidFill>
                <a:schemeClr val="bg1">
                  <a:lumMod val="85000"/>
                  <a:alpha val="89000"/>
                </a:schemeClr>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5" name="Picture 24">
              <a:extLst>
                <a:ext uri="{FF2B5EF4-FFF2-40B4-BE49-F238E27FC236}">
                  <a16:creationId xmlns:a16="http://schemas.microsoft.com/office/drawing/2014/main" id="{9AE4BF2E-8D21-C147-8D26-BC1F4C9E3A2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463290" y="2191950"/>
              <a:ext cx="2308860" cy="2949029"/>
            </a:xfrm>
            <a:prstGeom prst="rect">
              <a:avLst/>
            </a:prstGeom>
          </p:spPr>
        </p:pic>
      </p:grpSp>
    </p:spTree>
    <p:extLst>
      <p:ext uri="{BB962C8B-B14F-4D97-AF65-F5344CB8AC3E}">
        <p14:creationId xmlns:p14="http://schemas.microsoft.com/office/powerpoint/2010/main" val="849605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CFD4887-BAA7-F949-BBF9-DA02EF5B3E6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5158" y="2236100"/>
            <a:ext cx="7155200" cy="4024800"/>
          </a:xfrm>
          <a:prstGeom prst="rect">
            <a:avLst/>
          </a:prstGeom>
        </p:spPr>
      </p:pic>
      <p:sp>
        <p:nvSpPr>
          <p:cNvPr id="2" name="Title 1">
            <a:extLst>
              <a:ext uri="{FF2B5EF4-FFF2-40B4-BE49-F238E27FC236}">
                <a16:creationId xmlns:a16="http://schemas.microsoft.com/office/drawing/2014/main" id="{D05C0C04-174B-CA4E-B1C2-16959F8DB846}"/>
              </a:ext>
            </a:extLst>
          </p:cNvPr>
          <p:cNvSpPr>
            <a:spLocks noGrp="1"/>
          </p:cNvSpPr>
          <p:nvPr>
            <p:ph type="title"/>
          </p:nvPr>
        </p:nvSpPr>
        <p:spPr/>
        <p:txBody>
          <a:bodyPr/>
          <a:lstStyle/>
          <a:p>
            <a:r>
              <a:rPr lang="en-NL" dirty="0"/>
              <a:t>The domain expert’s focus</a:t>
            </a:r>
          </a:p>
        </p:txBody>
      </p:sp>
      <p:sp>
        <p:nvSpPr>
          <p:cNvPr id="3" name="Text Placeholder 2">
            <a:extLst>
              <a:ext uri="{FF2B5EF4-FFF2-40B4-BE49-F238E27FC236}">
                <a16:creationId xmlns:a16="http://schemas.microsoft.com/office/drawing/2014/main" id="{BCB7562B-8817-1540-879D-0127B2BD7031}"/>
              </a:ext>
            </a:extLst>
          </p:cNvPr>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4015308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B7562B-8817-1540-879D-0127B2BD7031}"/>
              </a:ext>
            </a:extLst>
          </p:cNvPr>
          <p:cNvSpPr>
            <a:spLocks noGrp="1"/>
          </p:cNvSpPr>
          <p:nvPr>
            <p:ph type="body" idx="1"/>
          </p:nvPr>
        </p:nvSpPr>
        <p:spPr/>
        <p:txBody>
          <a:bodyPr/>
          <a:lstStyle/>
          <a:p>
            <a:endParaRPr lang="en-NL" dirty="0"/>
          </a:p>
        </p:txBody>
      </p:sp>
      <p:pic>
        <p:nvPicPr>
          <p:cNvPr id="6" name="Picture 5" descr="Diagram&#10;&#10;Description automatically generated">
            <a:extLst>
              <a:ext uri="{FF2B5EF4-FFF2-40B4-BE49-F238E27FC236}">
                <a16:creationId xmlns:a16="http://schemas.microsoft.com/office/drawing/2014/main" id="{41382B29-0847-4948-986C-3FE0BA46FD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5158" y="2231157"/>
            <a:ext cx="7155200" cy="4024800"/>
          </a:xfrm>
          <a:prstGeom prst="rect">
            <a:avLst/>
          </a:prstGeom>
        </p:spPr>
      </p:pic>
      <p:sp>
        <p:nvSpPr>
          <p:cNvPr id="2" name="Title 1">
            <a:extLst>
              <a:ext uri="{FF2B5EF4-FFF2-40B4-BE49-F238E27FC236}">
                <a16:creationId xmlns:a16="http://schemas.microsoft.com/office/drawing/2014/main" id="{D05C0C04-174B-CA4E-B1C2-16959F8DB846}"/>
              </a:ext>
            </a:extLst>
          </p:cNvPr>
          <p:cNvSpPr>
            <a:spLocks noGrp="1"/>
          </p:cNvSpPr>
          <p:nvPr>
            <p:ph type="title"/>
          </p:nvPr>
        </p:nvSpPr>
        <p:spPr/>
        <p:txBody>
          <a:bodyPr/>
          <a:lstStyle/>
          <a:p>
            <a:r>
              <a:rPr lang="en-NL" dirty="0"/>
              <a:t>What it really may be about</a:t>
            </a:r>
          </a:p>
        </p:txBody>
      </p:sp>
    </p:spTree>
    <p:extLst>
      <p:ext uri="{BB962C8B-B14F-4D97-AF65-F5344CB8AC3E}">
        <p14:creationId xmlns:p14="http://schemas.microsoft.com/office/powerpoint/2010/main" val="3449094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a:t>Agenda</a:t>
            </a:r>
            <a:endParaRPr/>
          </a:p>
        </p:txBody>
      </p:sp>
      <p:sp>
        <p:nvSpPr>
          <p:cNvPr id="105" name="Google Shape;105;p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355600" lvl="0" indent="-419100" algn="l" rtl="0">
              <a:lnSpc>
                <a:spcPct val="90000"/>
              </a:lnSpc>
              <a:spcBef>
                <a:spcPts val="0"/>
              </a:spcBef>
              <a:spcAft>
                <a:spcPts val="0"/>
              </a:spcAft>
              <a:buClr>
                <a:schemeClr val="accent2"/>
              </a:buClr>
              <a:buSzPts val="3000"/>
              <a:buFont typeface="Courier New"/>
              <a:buChar char="o"/>
            </a:pPr>
            <a:r>
              <a:rPr lang="en-US" sz="3000" dirty="0"/>
              <a:t>How I became a communicator</a:t>
            </a:r>
            <a:endParaRPr sz="3000" dirty="0"/>
          </a:p>
          <a:p>
            <a:pPr marL="355600" lvl="0" indent="-419100" algn="l" rtl="0">
              <a:lnSpc>
                <a:spcPct val="90000"/>
              </a:lnSpc>
              <a:spcBef>
                <a:spcPts val="1400"/>
              </a:spcBef>
              <a:spcAft>
                <a:spcPts val="0"/>
              </a:spcAft>
              <a:buClr>
                <a:schemeClr val="accent2"/>
              </a:buClr>
              <a:buSzPts val="3000"/>
              <a:buFont typeface="Courier New"/>
              <a:buChar char="o"/>
            </a:pPr>
            <a:r>
              <a:rPr lang="en-US" sz="3000" dirty="0"/>
              <a:t>Communicating </a:t>
            </a:r>
            <a:r>
              <a:rPr lang="en-US" sz="3000" dirty="0" err="1"/>
              <a:t>interdisciplinarily</a:t>
            </a:r>
            <a:endParaRPr sz="3000" dirty="0"/>
          </a:p>
          <a:p>
            <a:pPr marL="355600" lvl="0" indent="-419100" algn="l" rtl="0">
              <a:lnSpc>
                <a:spcPct val="90000"/>
              </a:lnSpc>
              <a:spcBef>
                <a:spcPts val="1400"/>
              </a:spcBef>
              <a:spcAft>
                <a:spcPts val="0"/>
              </a:spcAft>
              <a:buClr>
                <a:schemeClr val="accent2"/>
              </a:buClr>
              <a:buSzPts val="3000"/>
              <a:buFont typeface="Courier New"/>
              <a:buChar char="o"/>
            </a:pPr>
            <a:r>
              <a:rPr lang="en-IN" sz="3000" dirty="0"/>
              <a:t>Communicating for accountability</a:t>
            </a:r>
          </a:p>
          <a:p>
            <a:pPr marL="355600" indent="-419100">
              <a:spcBef>
                <a:spcPts val="1400"/>
              </a:spcBef>
              <a:buClr>
                <a:schemeClr val="accent2"/>
              </a:buClr>
              <a:buSzPts val="3000"/>
              <a:buFont typeface="Courier New"/>
              <a:buChar char="o"/>
            </a:pPr>
            <a:r>
              <a:rPr lang="en-US" sz="3000" dirty="0"/>
              <a:t>Communicating to laypeople</a:t>
            </a:r>
            <a:endParaRPr lang="en-IN" sz="3000" dirty="0"/>
          </a:p>
          <a:p>
            <a:pPr marL="355600" lvl="0" indent="-419100" algn="l" rtl="0">
              <a:lnSpc>
                <a:spcPct val="90000"/>
              </a:lnSpc>
              <a:spcBef>
                <a:spcPts val="1400"/>
              </a:spcBef>
              <a:spcAft>
                <a:spcPts val="0"/>
              </a:spcAft>
              <a:buClr>
                <a:schemeClr val="accent2"/>
              </a:buClr>
              <a:buSzPts val="3000"/>
              <a:buFont typeface="Courier New"/>
              <a:buChar char="o"/>
            </a:pPr>
            <a:r>
              <a:rPr lang="en-IN" sz="3000" dirty="0"/>
              <a:t>Conclusion</a:t>
            </a:r>
            <a:endParaRPr sz="3000" dirty="0"/>
          </a:p>
          <a:p>
            <a:pPr marL="91440" lvl="0" indent="0" algn="l" rtl="0">
              <a:lnSpc>
                <a:spcPct val="90000"/>
              </a:lnSpc>
              <a:spcBef>
                <a:spcPts val="1400"/>
              </a:spcBef>
              <a:spcAft>
                <a:spcPts val="0"/>
              </a:spcAft>
              <a:buSzPts val="2000"/>
              <a:buNone/>
            </a:pPr>
            <a:endParaRPr sz="3000" dirty="0"/>
          </a:p>
        </p:txBody>
      </p:sp>
      <p:sp>
        <p:nvSpPr>
          <p:cNvPr id="106" name="Google Shape;106;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B7562B-8817-1540-879D-0127B2BD7031}"/>
              </a:ext>
            </a:extLst>
          </p:cNvPr>
          <p:cNvSpPr>
            <a:spLocks noGrp="1"/>
          </p:cNvSpPr>
          <p:nvPr>
            <p:ph type="body" idx="1"/>
          </p:nvPr>
        </p:nvSpPr>
        <p:spPr/>
        <p:txBody>
          <a:bodyPr/>
          <a:lstStyle/>
          <a:p>
            <a:endParaRPr lang="en-NL" dirty="0"/>
          </a:p>
        </p:txBody>
      </p:sp>
      <p:sp>
        <p:nvSpPr>
          <p:cNvPr id="2" name="Title 1">
            <a:extLst>
              <a:ext uri="{FF2B5EF4-FFF2-40B4-BE49-F238E27FC236}">
                <a16:creationId xmlns:a16="http://schemas.microsoft.com/office/drawing/2014/main" id="{D05C0C04-174B-CA4E-B1C2-16959F8DB846}"/>
              </a:ext>
            </a:extLst>
          </p:cNvPr>
          <p:cNvSpPr>
            <a:spLocks noGrp="1"/>
          </p:cNvSpPr>
          <p:nvPr>
            <p:ph type="title"/>
          </p:nvPr>
        </p:nvSpPr>
        <p:spPr/>
        <p:txBody>
          <a:bodyPr/>
          <a:lstStyle/>
          <a:p>
            <a:r>
              <a:rPr lang="en-NL" dirty="0"/>
              <a:t>What it really may be about</a:t>
            </a:r>
          </a:p>
        </p:txBody>
      </p:sp>
      <p:pic>
        <p:nvPicPr>
          <p:cNvPr id="5" name="Picture 4" descr="Diagram&#10;&#10;Description automatically generated">
            <a:extLst>
              <a:ext uri="{FF2B5EF4-FFF2-40B4-BE49-F238E27FC236}">
                <a16:creationId xmlns:a16="http://schemas.microsoft.com/office/drawing/2014/main" id="{D87CEE52-C8A0-284E-BD76-D0FC3CBA37B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8289" y="2383638"/>
            <a:ext cx="6721425" cy="3780802"/>
          </a:xfrm>
          <a:prstGeom prst="rect">
            <a:avLst/>
          </a:prstGeom>
        </p:spPr>
      </p:pic>
    </p:spTree>
    <p:extLst>
      <p:ext uri="{BB962C8B-B14F-4D97-AF65-F5344CB8AC3E}">
        <p14:creationId xmlns:p14="http://schemas.microsoft.com/office/powerpoint/2010/main" val="1894256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79" y="286603"/>
            <a:ext cx="10115203" cy="1450757"/>
          </a:xfrm>
          <a:prstGeom prst="rect">
            <a:avLst/>
          </a:prstGeom>
          <a:noFill/>
          <a:ln>
            <a:noFill/>
          </a:ln>
        </p:spPr>
        <p:txBody>
          <a:bodyPr spcFirstLastPara="1" wrap="square" lIns="91425" tIns="45700" rIns="91425" bIns="45700" anchor="b" anchorCtr="0">
            <a:normAutofit/>
          </a:bodyPr>
          <a:lstStyle/>
          <a:p>
            <a:pPr lvl="0"/>
            <a:r>
              <a:rPr lang="en-IN" dirty="0"/>
              <a:t>What is ‘working as intended’?</a:t>
            </a:r>
            <a:br>
              <a:rPr lang="en-IN" dirty="0"/>
            </a:br>
            <a:r>
              <a:rPr lang="en-IN" dirty="0"/>
              <a:t>What is ‘the code’? </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r>
              <a:rPr lang="en-US" dirty="0"/>
              <a:t>joint work on testing for ML with </a:t>
            </a:r>
            <a:r>
              <a:rPr lang="en-US" dirty="0" err="1"/>
              <a:t>Annibale</a:t>
            </a:r>
            <a:r>
              <a:rPr lang="en-US" dirty="0"/>
              <a:t> </a:t>
            </a:r>
            <a:r>
              <a:rPr lang="en-US" dirty="0" err="1"/>
              <a:t>Panichella</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21</a:t>
            </a:fld>
            <a:endParaRPr/>
          </a:p>
        </p:txBody>
      </p:sp>
      <p:pic>
        <p:nvPicPr>
          <p:cNvPr id="5" name="Picture 4" descr="Diagram&#10;&#10;Description automatically generated">
            <a:extLst>
              <a:ext uri="{FF2B5EF4-FFF2-40B4-BE49-F238E27FC236}">
                <a16:creationId xmlns:a16="http://schemas.microsoft.com/office/drawing/2014/main" id="{CEFB5F73-1A2D-8747-8410-031AD691B93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88289" y="2383638"/>
            <a:ext cx="6721425" cy="3780802"/>
          </a:xfrm>
          <a:prstGeom prst="rect">
            <a:avLst/>
          </a:prstGeom>
        </p:spPr>
      </p:pic>
    </p:spTree>
    <p:extLst>
      <p:ext uri="{BB962C8B-B14F-4D97-AF65-F5344CB8AC3E}">
        <p14:creationId xmlns:p14="http://schemas.microsoft.com/office/powerpoint/2010/main" val="217944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56D0C-E608-F141-BDBF-3A1540EFD688}"/>
              </a:ext>
            </a:extLst>
          </p:cNvPr>
          <p:cNvSpPr>
            <a:spLocks noGrp="1"/>
          </p:cNvSpPr>
          <p:nvPr>
            <p:ph type="title"/>
          </p:nvPr>
        </p:nvSpPr>
        <p:spPr/>
        <p:txBody>
          <a:bodyPr/>
          <a:lstStyle/>
          <a:p>
            <a:r>
              <a:rPr lang="en-NL" dirty="0"/>
              <a:t>Communicating for accountability</a:t>
            </a:r>
          </a:p>
        </p:txBody>
      </p:sp>
      <p:sp>
        <p:nvSpPr>
          <p:cNvPr id="3" name="Text Placeholder 2">
            <a:extLst>
              <a:ext uri="{FF2B5EF4-FFF2-40B4-BE49-F238E27FC236}">
                <a16:creationId xmlns:a16="http://schemas.microsoft.com/office/drawing/2014/main" id="{F352A8EA-386D-BA40-B871-13F00ED41AE9}"/>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501702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00B9A79B-E523-4EA4-AD62-8AA537F632D5}"/>
              </a:ext>
            </a:extLst>
          </p:cNvPr>
          <p:cNvSpPr>
            <a:spLocks noGrp="1"/>
          </p:cNvSpPr>
          <p:nvPr>
            <p:ph type="title"/>
          </p:nvPr>
        </p:nvSpPr>
        <p:spPr>
          <a:xfrm>
            <a:off x="457200" y="594359"/>
            <a:ext cx="3200400" cy="2286000"/>
          </a:xfrm>
        </p:spPr>
        <p:txBody>
          <a:bodyPr/>
          <a:lstStyle/>
          <a:p>
            <a:r>
              <a:rPr lang="en-US" dirty="0"/>
              <a:t>What if outcomes are bad?</a:t>
            </a:r>
          </a:p>
        </p:txBody>
      </p:sp>
      <p:sp>
        <p:nvSpPr>
          <p:cNvPr id="22" name="Text Placeholder 3">
            <a:extLst>
              <a:ext uri="{FF2B5EF4-FFF2-40B4-BE49-F238E27FC236}">
                <a16:creationId xmlns:a16="http://schemas.microsoft.com/office/drawing/2014/main" id="{99C4E4E7-DDF2-4651-B431-440006EE1520}"/>
              </a:ext>
            </a:extLst>
          </p:cNvPr>
          <p:cNvSpPr>
            <a:spLocks noGrp="1"/>
          </p:cNvSpPr>
          <p:nvPr>
            <p:ph type="body" idx="2"/>
          </p:nvPr>
        </p:nvSpPr>
        <p:spPr>
          <a:xfrm>
            <a:off x="457200" y="2926080"/>
            <a:ext cx="3200400" cy="3379124"/>
          </a:xfrm>
        </p:spPr>
        <p:txBody>
          <a:bodyPr/>
          <a:lstStyle/>
          <a:p>
            <a:r>
              <a:rPr lang="en-US" sz="1600" dirty="0">
                <a:solidFill>
                  <a:schemeClr val="bg1"/>
                </a:solidFill>
                <a:hlinkClick r:id="rId2">
                  <a:extLst>
                    <a:ext uri="{A12FA001-AC4F-418D-AE19-62706E023703}">
                      <ahyp:hlinkClr xmlns:ahyp="http://schemas.microsoft.com/office/drawing/2018/hyperlinkcolor" val="tx"/>
                    </a:ext>
                  </a:extLst>
                </a:hlinkClick>
              </a:rPr>
              <a:t>https://www.smbc-comics.com/comic/ai-4</a:t>
            </a:r>
            <a:endParaRPr lang="en-US" sz="1600" dirty="0">
              <a:solidFill>
                <a:schemeClr val="bg1"/>
              </a:solidFill>
            </a:endParaRPr>
          </a:p>
          <a:p>
            <a:r>
              <a:rPr lang="en-US" sz="1600" dirty="0"/>
              <a:t>presented with permission by creator Zach </a:t>
            </a:r>
            <a:r>
              <a:rPr lang="en-US" sz="1600" dirty="0" err="1"/>
              <a:t>Weinersmith</a:t>
            </a:r>
            <a:endParaRPr lang="en-US" sz="1600" dirty="0"/>
          </a:p>
          <a:p>
            <a:endParaRPr lang="en-US" dirty="0"/>
          </a:p>
        </p:txBody>
      </p:sp>
      <p:pic>
        <p:nvPicPr>
          <p:cNvPr id="17" name="Picture 16">
            <a:extLst>
              <a:ext uri="{FF2B5EF4-FFF2-40B4-BE49-F238E27FC236}">
                <a16:creationId xmlns:a16="http://schemas.microsoft.com/office/drawing/2014/main" id="{FD18FEB1-C587-824D-9415-7B57243D7E6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275853" y="200387"/>
            <a:ext cx="5684590" cy="6357476"/>
          </a:xfrm>
          <a:prstGeom prst="rect">
            <a:avLst/>
          </a:prstGeom>
        </p:spPr>
      </p:pic>
    </p:spTree>
    <p:extLst>
      <p:ext uri="{BB962C8B-B14F-4D97-AF65-F5344CB8AC3E}">
        <p14:creationId xmlns:p14="http://schemas.microsoft.com/office/powerpoint/2010/main" val="414935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A1AF-E002-2C4B-AB12-5995D04975E5}"/>
              </a:ext>
            </a:extLst>
          </p:cNvPr>
          <p:cNvSpPr>
            <a:spLocks noGrp="1"/>
          </p:cNvSpPr>
          <p:nvPr>
            <p:ph type="title"/>
          </p:nvPr>
        </p:nvSpPr>
        <p:spPr/>
        <p:txBody>
          <a:bodyPr/>
          <a:lstStyle/>
          <a:p>
            <a:r>
              <a:rPr lang="en-NL" dirty="0"/>
              <a:t>“I want to know exactly what the algorithm is doing”</a:t>
            </a:r>
          </a:p>
        </p:txBody>
      </p:sp>
      <p:sp>
        <p:nvSpPr>
          <p:cNvPr id="3" name="Text Placeholder 2">
            <a:extLst>
              <a:ext uri="{FF2B5EF4-FFF2-40B4-BE49-F238E27FC236}">
                <a16:creationId xmlns:a16="http://schemas.microsoft.com/office/drawing/2014/main" id="{FF651071-FCD4-DA4C-994F-244289CBA8BC}"/>
              </a:ext>
            </a:extLst>
          </p:cNvPr>
          <p:cNvSpPr>
            <a:spLocks noGrp="1"/>
          </p:cNvSpPr>
          <p:nvPr>
            <p:ph type="body" idx="1"/>
          </p:nvPr>
        </p:nvSpPr>
        <p:spPr/>
        <p:txBody>
          <a:bodyPr/>
          <a:lstStyle/>
          <a:p>
            <a:endParaRPr lang="en-NL" dirty="0"/>
          </a:p>
        </p:txBody>
      </p:sp>
      <p:pic>
        <p:nvPicPr>
          <p:cNvPr id="4" name="Picture 2">
            <a:extLst>
              <a:ext uri="{FF2B5EF4-FFF2-40B4-BE49-F238E27FC236}">
                <a16:creationId xmlns:a16="http://schemas.microsoft.com/office/drawing/2014/main" id="{D398B5B6-E60B-AE47-9CF0-89047BDF499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20170" y="2054532"/>
            <a:ext cx="5351659" cy="3922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3040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10" name="Google Shape;169;g79faeb7366_0_0">
            <a:extLst>
              <a:ext uri="{FF2B5EF4-FFF2-40B4-BE49-F238E27FC236}">
                <a16:creationId xmlns:a16="http://schemas.microsoft.com/office/drawing/2014/main" id="{C06DF4D5-247D-F246-979C-D912C297554C}"/>
              </a:ext>
            </a:extLst>
          </p:cNvPr>
          <p:cNvSpPr/>
          <p:nvPr/>
        </p:nvSpPr>
        <p:spPr>
          <a:xfrm>
            <a:off x="1279154" y="3558745"/>
            <a:ext cx="10202100" cy="2675879"/>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256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5" name="Google Shape;169;g79faeb7366_0_0">
            <a:extLst>
              <a:ext uri="{FF2B5EF4-FFF2-40B4-BE49-F238E27FC236}">
                <a16:creationId xmlns:a16="http://schemas.microsoft.com/office/drawing/2014/main" id="{8E5EDD06-D95D-8A4E-A394-64DAE8C9E613}"/>
              </a:ext>
            </a:extLst>
          </p:cNvPr>
          <p:cNvSpPr/>
          <p:nvPr/>
        </p:nvSpPr>
        <p:spPr>
          <a:xfrm>
            <a:off x="1279154" y="3991232"/>
            <a:ext cx="10202100" cy="2243392"/>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275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5" name="Google Shape;169;g79faeb7366_0_0">
            <a:extLst>
              <a:ext uri="{FF2B5EF4-FFF2-40B4-BE49-F238E27FC236}">
                <a16:creationId xmlns:a16="http://schemas.microsoft.com/office/drawing/2014/main" id="{12792C90-69E7-4A4F-AA8E-CFE63833738B}"/>
              </a:ext>
            </a:extLst>
          </p:cNvPr>
          <p:cNvSpPr/>
          <p:nvPr/>
        </p:nvSpPr>
        <p:spPr>
          <a:xfrm>
            <a:off x="1279154" y="4732638"/>
            <a:ext cx="10202100" cy="1501986"/>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771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5" name="Google Shape;169;g79faeb7366_0_0">
            <a:extLst>
              <a:ext uri="{FF2B5EF4-FFF2-40B4-BE49-F238E27FC236}">
                <a16:creationId xmlns:a16="http://schemas.microsoft.com/office/drawing/2014/main" id="{55AC0C12-7D80-914D-B962-963519DB3F87}"/>
              </a:ext>
            </a:extLst>
          </p:cNvPr>
          <p:cNvSpPr/>
          <p:nvPr/>
        </p:nvSpPr>
        <p:spPr>
          <a:xfrm>
            <a:off x="1279154" y="5066270"/>
            <a:ext cx="10202100" cy="1168354"/>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2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16054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How I became a communicator</a:t>
            </a:r>
            <a:endParaRPr dirty="0"/>
          </a:p>
        </p:txBody>
      </p:sp>
      <p:sp>
        <p:nvSpPr>
          <p:cNvPr id="2" name="Text Placeholder 1">
            <a:extLst>
              <a:ext uri="{FF2B5EF4-FFF2-40B4-BE49-F238E27FC236}">
                <a16:creationId xmlns:a16="http://schemas.microsoft.com/office/drawing/2014/main" id="{12282FE4-EFC5-704A-9DC6-090359B45F9B}"/>
              </a:ext>
            </a:extLst>
          </p:cNvPr>
          <p:cNvSpPr>
            <a:spLocks noGrp="1"/>
          </p:cNvSpPr>
          <p:nvPr>
            <p:ph type="body" idx="1"/>
          </p:nvPr>
        </p:nvSpPr>
        <p:spPr/>
        <p:txBody>
          <a:bodyPr/>
          <a:lstStyle/>
          <a:p>
            <a:endParaRPr lang="en-NL"/>
          </a:p>
        </p:txBody>
      </p:sp>
      <p:sp>
        <p:nvSpPr>
          <p:cNvPr id="114" name="Google Shape;114;p3"/>
          <p:cNvSpPr txBox="1">
            <a:spLocks noGrp="1"/>
          </p:cNvSpPr>
          <p:nvPr>
            <p:ph type="sldNum" idx="4294967295"/>
          </p:nvPr>
        </p:nvSpPr>
        <p:spPr>
          <a:xfrm>
            <a:off x="10880725" y="6459538"/>
            <a:ext cx="131127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2492990"/>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have algorithm documentation, scripts and a Data Protection Impact Assessment. These will not be shared because of their strategic importance to our servicing.’</a:t>
            </a:r>
          </a:p>
          <a:p>
            <a:pPr marL="285750" lvl="1"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lvl="1"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8255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Common, problematic questions</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31</a:t>
            </a:fld>
            <a:endParaRPr/>
          </a:p>
        </p:txBody>
      </p:sp>
      <p:pic>
        <p:nvPicPr>
          <p:cNvPr id="8" name="Picture 7" descr="Diagram&#10;&#10;Description automatically generated">
            <a:extLst>
              <a:ext uri="{FF2B5EF4-FFF2-40B4-BE49-F238E27FC236}">
                <a16:creationId xmlns:a16="http://schemas.microsoft.com/office/drawing/2014/main" id="{296CCE54-6F2F-3346-9F62-F10E952819DE}"/>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345319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‘Can you walk me through the code?’</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32</a:t>
            </a:fld>
            <a:endParaRPr/>
          </a:p>
        </p:txBody>
      </p:sp>
      <p:pic>
        <p:nvPicPr>
          <p:cNvPr id="3" name="Picture 2" descr="Diagram&#10;&#10;Description automatically generated">
            <a:extLst>
              <a:ext uri="{FF2B5EF4-FFF2-40B4-BE49-F238E27FC236}">
                <a16:creationId xmlns:a16="http://schemas.microsoft.com/office/drawing/2014/main" id="{D96F63C4-A40B-CE4D-8146-9802BE7D4C69}"/>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638459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‘Should this sensitive attribute have been included?’</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33</a:t>
            </a:fld>
            <a:endParaRPr/>
          </a:p>
        </p:txBody>
      </p:sp>
      <p:pic>
        <p:nvPicPr>
          <p:cNvPr id="3" name="Picture 2" descr="Diagram&#10;&#10;Description automatically generated">
            <a:extLst>
              <a:ext uri="{FF2B5EF4-FFF2-40B4-BE49-F238E27FC236}">
                <a16:creationId xmlns:a16="http://schemas.microsoft.com/office/drawing/2014/main" id="{D96F63C4-A40B-CE4D-8146-9802BE7D4C69}"/>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349619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‘Should this sensitive attribute have been included?’</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34</a:t>
            </a:fld>
            <a:endParaRPr/>
          </a:p>
        </p:txBody>
      </p:sp>
      <p:pic>
        <p:nvPicPr>
          <p:cNvPr id="4" name="Picture 3" descr="Diagram&#10;&#10;Description automatically generated">
            <a:extLst>
              <a:ext uri="{FF2B5EF4-FFF2-40B4-BE49-F238E27FC236}">
                <a16:creationId xmlns:a16="http://schemas.microsoft.com/office/drawing/2014/main" id="{84D7EE63-1C00-934D-9D41-E60443B2E240}"/>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3483708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Communicating to laypeople</a:t>
            </a:r>
            <a:endParaRPr dirty="0"/>
          </a:p>
        </p:txBody>
      </p:sp>
      <p:sp>
        <p:nvSpPr>
          <p:cNvPr id="2" name="Text Placeholder 1">
            <a:extLst>
              <a:ext uri="{FF2B5EF4-FFF2-40B4-BE49-F238E27FC236}">
                <a16:creationId xmlns:a16="http://schemas.microsoft.com/office/drawing/2014/main" id="{12282FE4-EFC5-704A-9DC6-090359B45F9B}"/>
              </a:ext>
            </a:extLst>
          </p:cNvPr>
          <p:cNvSpPr>
            <a:spLocks noGrp="1"/>
          </p:cNvSpPr>
          <p:nvPr>
            <p:ph type="body" idx="1"/>
          </p:nvPr>
        </p:nvSpPr>
        <p:spPr/>
        <p:txBody>
          <a:bodyPr/>
          <a:lstStyle/>
          <a:p>
            <a:endParaRPr lang="en-NL"/>
          </a:p>
        </p:txBody>
      </p:sp>
      <p:sp>
        <p:nvSpPr>
          <p:cNvPr id="114" name="Google Shape;114;p3"/>
          <p:cNvSpPr txBox="1">
            <a:spLocks noGrp="1"/>
          </p:cNvSpPr>
          <p:nvPr>
            <p:ph type="sldNum" idx="4294967295"/>
          </p:nvPr>
        </p:nvSpPr>
        <p:spPr>
          <a:xfrm>
            <a:off x="10880725" y="6459538"/>
            <a:ext cx="131127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35</a:t>
            </a:fld>
            <a:endParaRPr/>
          </a:p>
        </p:txBody>
      </p:sp>
    </p:spTree>
    <p:extLst>
      <p:ext uri="{BB962C8B-B14F-4D97-AF65-F5344CB8AC3E}">
        <p14:creationId xmlns:p14="http://schemas.microsoft.com/office/powerpoint/2010/main" val="502789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3" name="Text Placeholder 2">
            <a:extLst>
              <a:ext uri="{FF2B5EF4-FFF2-40B4-BE49-F238E27FC236}">
                <a16:creationId xmlns:a16="http://schemas.microsoft.com/office/drawing/2014/main" id="{672602B8-E1AC-8F4E-9C7B-EDD6C5642C94}"/>
              </a:ext>
            </a:extLst>
          </p:cNvPr>
          <p:cNvSpPr>
            <a:spLocks noGrp="1"/>
          </p:cNvSpPr>
          <p:nvPr>
            <p:ph type="body" idx="1"/>
          </p:nvPr>
        </p:nvSpPr>
        <p:spPr/>
        <p:txBody>
          <a:bodyPr/>
          <a:lstStyle/>
          <a:p>
            <a:r>
              <a:rPr lang="en-GB" dirty="0"/>
              <a:t>i</a:t>
            </a:r>
            <a:r>
              <a:rPr lang="en-NL" dirty="0"/>
              <a:t>llustration by Patrick Altmeyer</a:t>
            </a:r>
          </a:p>
        </p:txBody>
      </p:sp>
      <p:pic>
        <p:nvPicPr>
          <p:cNvPr id="4" name="Picture 2" descr="Linear separation of cats and dogs in the 2-dimensional attribute space with the decision boundary of the fitted classifier in solid black. Kitty's location is indicated by a red circle.">
            <a:extLst>
              <a:ext uri="{FF2B5EF4-FFF2-40B4-BE49-F238E27FC236}">
                <a16:creationId xmlns:a16="http://schemas.microsoft.com/office/drawing/2014/main" id="{2A767EF3-741C-2641-BE68-AFD0D6535822}"/>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34762" y="2316495"/>
            <a:ext cx="3783435" cy="378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426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3" name="Text Placeholder 2">
            <a:extLst>
              <a:ext uri="{FF2B5EF4-FFF2-40B4-BE49-F238E27FC236}">
                <a16:creationId xmlns:a16="http://schemas.microsoft.com/office/drawing/2014/main" id="{672602B8-E1AC-8F4E-9C7B-EDD6C5642C94}"/>
              </a:ext>
            </a:extLst>
          </p:cNvPr>
          <p:cNvSpPr>
            <a:spLocks noGrp="1"/>
          </p:cNvSpPr>
          <p:nvPr>
            <p:ph type="body" idx="1"/>
          </p:nvPr>
        </p:nvSpPr>
        <p:spPr/>
        <p:txBody>
          <a:bodyPr/>
          <a:lstStyle/>
          <a:p>
            <a:r>
              <a:rPr lang="en-GB" dirty="0"/>
              <a:t>i</a:t>
            </a:r>
            <a:r>
              <a:rPr lang="en-NL" dirty="0"/>
              <a:t>llustration by Patrick Altmeyer</a:t>
            </a:r>
          </a:p>
        </p:txBody>
      </p:sp>
      <p:grpSp>
        <p:nvGrpSpPr>
          <p:cNvPr id="8" name="Group 7">
            <a:extLst>
              <a:ext uri="{FF2B5EF4-FFF2-40B4-BE49-F238E27FC236}">
                <a16:creationId xmlns:a16="http://schemas.microsoft.com/office/drawing/2014/main" id="{641FDB5B-4D36-DF48-9181-3FD1BE06A5CE}"/>
              </a:ext>
            </a:extLst>
          </p:cNvPr>
          <p:cNvGrpSpPr/>
          <p:nvPr/>
        </p:nvGrpSpPr>
        <p:grpSpPr>
          <a:xfrm>
            <a:off x="4234762" y="2316495"/>
            <a:ext cx="3783435" cy="3783435"/>
            <a:chOff x="4234762" y="2316495"/>
            <a:chExt cx="3783435" cy="3783435"/>
          </a:xfrm>
        </p:grpSpPr>
        <p:pic>
          <p:nvPicPr>
            <p:cNvPr id="5" name="Picture 2" descr="Linear separation of cats and dogs in the 2-dimensional attribute space with the decision boundary of the fitted classifier in solid black. Kitty's location is indicated by a red circle.">
              <a:extLst>
                <a:ext uri="{FF2B5EF4-FFF2-40B4-BE49-F238E27FC236}">
                  <a16:creationId xmlns:a16="http://schemas.microsoft.com/office/drawing/2014/main" id="{62E5FB9C-4E3D-ED43-A9CC-722572F53CC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34762" y="2316495"/>
              <a:ext cx="3783435" cy="378343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60F39EEA-B0F0-5249-B34D-B68A363C3897}"/>
                </a:ext>
              </a:extLst>
            </p:cNvPr>
            <p:cNvSpPr/>
            <p:nvPr/>
          </p:nvSpPr>
          <p:spPr>
            <a:xfrm>
              <a:off x="6005533" y="3432814"/>
              <a:ext cx="111319" cy="1033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15DF33DC-4DEC-8E40-93BA-74570CCF9EF2}"/>
                </a:ext>
              </a:extLst>
            </p:cNvPr>
            <p:cNvSpPr txBox="1"/>
            <p:nvPr/>
          </p:nvSpPr>
          <p:spPr>
            <a:xfrm>
              <a:off x="5476738" y="3573789"/>
              <a:ext cx="1079142" cy="307777"/>
            </a:xfrm>
            <a:prstGeom prst="rect">
              <a:avLst/>
            </a:prstGeom>
            <a:noFill/>
          </p:spPr>
          <p:txBody>
            <a:bodyPr wrap="none" rtlCol="0">
              <a:spAutoFit/>
            </a:bodyPr>
            <a:lstStyle/>
            <a:p>
              <a:r>
                <a:rPr lang="en-US" dirty="0"/>
                <a:t>dog or cat</a:t>
              </a:r>
              <a:r>
                <a:rPr lang="en-NL" dirty="0"/>
                <a:t>?</a:t>
              </a:r>
            </a:p>
          </p:txBody>
        </p:sp>
      </p:grpSp>
    </p:spTree>
    <p:extLst>
      <p:ext uri="{BB962C8B-B14F-4D97-AF65-F5344CB8AC3E}">
        <p14:creationId xmlns:p14="http://schemas.microsoft.com/office/powerpoint/2010/main" val="748465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pic>
        <p:nvPicPr>
          <p:cNvPr id="10" name="Picture 9" descr="A picture containing food&#10;&#10;Description automatically generated">
            <a:extLst>
              <a:ext uri="{FF2B5EF4-FFF2-40B4-BE49-F238E27FC236}">
                <a16:creationId xmlns:a16="http://schemas.microsoft.com/office/drawing/2014/main" id="{B13AEAF9-662D-A948-818C-0C5FCA2E1B2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73902" y="2486033"/>
            <a:ext cx="2047027" cy="2476756"/>
          </a:xfrm>
          <a:prstGeom prst="rect">
            <a:avLst/>
          </a:prstGeom>
        </p:spPr>
      </p:pic>
    </p:spTree>
    <p:extLst>
      <p:ext uri="{BB962C8B-B14F-4D97-AF65-F5344CB8AC3E}">
        <p14:creationId xmlns:p14="http://schemas.microsoft.com/office/powerpoint/2010/main" val="2423391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pic>
        <p:nvPicPr>
          <p:cNvPr id="5" name="Picture 4" descr="A picture containing food&#10;&#10;Description automatically generated">
            <a:extLst>
              <a:ext uri="{FF2B5EF4-FFF2-40B4-BE49-F238E27FC236}">
                <a16:creationId xmlns:a16="http://schemas.microsoft.com/office/drawing/2014/main" id="{87F99D9B-46E6-5240-823E-DCAD097A40D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00272" y="2576579"/>
            <a:ext cx="2055094" cy="2262751"/>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1286CE43-3D91-0440-8222-B3AC17161E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6000" y="2576384"/>
            <a:ext cx="2055094" cy="2269016"/>
          </a:xfrm>
          <a:prstGeom prst="rect">
            <a:avLst/>
          </a:prstGeom>
        </p:spPr>
      </p:pic>
    </p:spTree>
    <p:extLst>
      <p:ext uri="{BB962C8B-B14F-4D97-AF65-F5344CB8AC3E}">
        <p14:creationId xmlns:p14="http://schemas.microsoft.com/office/powerpoint/2010/main" val="3799591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My background</a:t>
            </a:r>
            <a:endParaRPr dirty="0"/>
          </a:p>
        </p:txBody>
      </p:sp>
      <p:sp>
        <p:nvSpPr>
          <p:cNvPr id="120" name="Google Shape;120;p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121" name="Google Shape;121;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a:t>
            </a:fld>
            <a:endParaRPr/>
          </a:p>
        </p:txBody>
      </p:sp>
      <p:pic>
        <p:nvPicPr>
          <p:cNvPr id="5" name="Google Shape;298;p17">
            <a:extLst>
              <a:ext uri="{FF2B5EF4-FFF2-40B4-BE49-F238E27FC236}">
                <a16:creationId xmlns:a16="http://schemas.microsoft.com/office/drawing/2014/main" id="{06A1F012-1D87-9B40-BC02-6A7F2D12C79C}"/>
              </a:ext>
            </a:extLst>
          </p:cNvPr>
          <p:cNvPicPr preferRelativeResize="0"/>
          <p:nvPr/>
        </p:nvPicPr>
        <p:blipFill>
          <a:blip r:embed="rId3">
            <a:alphaModFix/>
          </a:blip>
          <a:stretch>
            <a:fillRect/>
          </a:stretch>
        </p:blipFill>
        <p:spPr>
          <a:xfrm>
            <a:off x="5470324" y="2910241"/>
            <a:ext cx="2743443" cy="2380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oogle Shape;299;p17">
            <a:extLst>
              <a:ext uri="{FF2B5EF4-FFF2-40B4-BE49-F238E27FC236}">
                <a16:creationId xmlns:a16="http://schemas.microsoft.com/office/drawing/2014/main" id="{F82CFF2C-9452-BF4D-A053-AC5AC1C20768}"/>
              </a:ext>
            </a:extLst>
          </p:cNvPr>
          <p:cNvPicPr preferRelativeResize="0"/>
          <p:nvPr/>
        </p:nvPicPr>
        <p:blipFill>
          <a:blip r:embed="rId4">
            <a:alphaModFix/>
          </a:blip>
          <a:stretch>
            <a:fillRect/>
          </a:stretch>
        </p:blipFill>
        <p:spPr>
          <a:xfrm>
            <a:off x="932708" y="2791913"/>
            <a:ext cx="3920433" cy="2617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Google Shape;300;p17">
            <a:extLst>
              <a:ext uri="{FF2B5EF4-FFF2-40B4-BE49-F238E27FC236}">
                <a16:creationId xmlns:a16="http://schemas.microsoft.com/office/drawing/2014/main" id="{01C25912-0233-D94F-A9E4-6445D7760537}"/>
              </a:ext>
            </a:extLst>
          </p:cNvPr>
          <p:cNvSpPr txBox="1"/>
          <p:nvPr/>
        </p:nvSpPr>
        <p:spPr>
          <a:xfrm>
            <a:off x="3337598" y="5409372"/>
            <a:ext cx="2098560" cy="234600"/>
          </a:xfrm>
          <a:prstGeom prst="rect">
            <a:avLst/>
          </a:prstGeom>
          <a:noFill/>
          <a:ln>
            <a:noFill/>
          </a:ln>
        </p:spPr>
        <p:txBody>
          <a:bodyPr spcFirstLastPara="1" wrap="square" lIns="76025" tIns="76025" rIns="76025" bIns="76025" anchor="t" anchorCtr="0">
            <a:noAutofit/>
          </a:bodyPr>
          <a:lstStyle/>
          <a:p>
            <a:pPr marL="0" lvl="0" indent="0" algn="l" rtl="0">
              <a:spcBef>
                <a:spcPts val="0"/>
              </a:spcBef>
              <a:spcAft>
                <a:spcPts val="0"/>
              </a:spcAft>
              <a:buNone/>
            </a:pPr>
            <a:r>
              <a:rPr lang="en-US" sz="1200" dirty="0"/>
              <a:t>© Marco </a:t>
            </a:r>
            <a:r>
              <a:rPr lang="en-US" sz="1200" dirty="0" err="1"/>
              <a:t>Borggreve</a:t>
            </a:r>
            <a:endParaRPr sz="1200" dirty="0"/>
          </a:p>
        </p:txBody>
      </p:sp>
      <p:pic>
        <p:nvPicPr>
          <p:cNvPr id="8" name="Google Shape;314;p19">
            <a:extLst>
              <a:ext uri="{FF2B5EF4-FFF2-40B4-BE49-F238E27FC236}">
                <a16:creationId xmlns:a16="http://schemas.microsoft.com/office/drawing/2014/main" id="{F99108D4-D093-D74E-9650-57EF98415A86}"/>
              </a:ext>
            </a:extLst>
          </p:cNvPr>
          <p:cNvPicPr preferRelativeResize="0"/>
          <p:nvPr/>
        </p:nvPicPr>
        <p:blipFill>
          <a:blip r:embed="rId5">
            <a:alphaModFix/>
          </a:blip>
          <a:stretch>
            <a:fillRect/>
          </a:stretch>
        </p:blipFill>
        <p:spPr>
          <a:xfrm>
            <a:off x="8830950" y="2910241"/>
            <a:ext cx="2355299" cy="2380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pic>
        <p:nvPicPr>
          <p:cNvPr id="4" name="Picture 3" descr="A picture containing food&#10;&#10;Description automatically generated">
            <a:extLst>
              <a:ext uri="{FF2B5EF4-FFF2-40B4-BE49-F238E27FC236}">
                <a16:creationId xmlns:a16="http://schemas.microsoft.com/office/drawing/2014/main" id="{A3925FD2-009B-A04D-B5A0-BBB0CD517D7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7551" y="1936794"/>
            <a:ext cx="11796898" cy="3932300"/>
          </a:xfrm>
          <a:prstGeom prst="rect">
            <a:avLst/>
          </a:prstGeom>
        </p:spPr>
      </p:pic>
    </p:spTree>
    <p:extLst>
      <p:ext uri="{BB962C8B-B14F-4D97-AF65-F5344CB8AC3E}">
        <p14:creationId xmlns:p14="http://schemas.microsoft.com/office/powerpoint/2010/main" val="1504525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dirty="0"/>
          </a:p>
        </p:txBody>
      </p:sp>
      <p:pic>
        <p:nvPicPr>
          <p:cNvPr id="8" name="Picture 7" descr="A picture containing food&#10;&#10;Description automatically generated">
            <a:extLst>
              <a:ext uri="{FF2B5EF4-FFF2-40B4-BE49-F238E27FC236}">
                <a16:creationId xmlns:a16="http://schemas.microsoft.com/office/drawing/2014/main" id="{8554176F-AB60-9944-AB06-EB70B168640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82059" y="2486034"/>
            <a:ext cx="2047027" cy="2476756"/>
          </a:xfrm>
          <a:prstGeom prst="rect">
            <a:avLst/>
          </a:prstGeom>
        </p:spPr>
      </p:pic>
    </p:spTree>
    <p:extLst>
      <p:ext uri="{BB962C8B-B14F-4D97-AF65-F5344CB8AC3E}">
        <p14:creationId xmlns:p14="http://schemas.microsoft.com/office/powerpoint/2010/main" val="14713202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dirty="0"/>
          </a:p>
        </p:txBody>
      </p:sp>
      <p:grpSp>
        <p:nvGrpSpPr>
          <p:cNvPr id="7" name="Group 6">
            <a:extLst>
              <a:ext uri="{FF2B5EF4-FFF2-40B4-BE49-F238E27FC236}">
                <a16:creationId xmlns:a16="http://schemas.microsoft.com/office/drawing/2014/main" id="{B7EA7DE4-7DAC-654F-9C14-DC0A99FBB34B}"/>
              </a:ext>
            </a:extLst>
          </p:cNvPr>
          <p:cNvGrpSpPr/>
          <p:nvPr/>
        </p:nvGrpSpPr>
        <p:grpSpPr>
          <a:xfrm>
            <a:off x="4782059" y="2486034"/>
            <a:ext cx="2047027" cy="2476756"/>
            <a:chOff x="1832994" y="1843482"/>
            <a:chExt cx="1203820" cy="1456536"/>
          </a:xfrm>
        </p:grpSpPr>
        <p:pic>
          <p:nvPicPr>
            <p:cNvPr id="8" name="Picture 7" descr="A picture containing food&#10;&#10;Description automatically generated">
              <a:extLst>
                <a:ext uri="{FF2B5EF4-FFF2-40B4-BE49-F238E27FC236}">
                  <a16:creationId xmlns:a16="http://schemas.microsoft.com/office/drawing/2014/main" id="{8554176F-AB60-9944-AB06-EB70B168640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32994" y="1843482"/>
              <a:ext cx="1203820" cy="1456536"/>
            </a:xfrm>
            <a:prstGeom prst="rect">
              <a:avLst/>
            </a:prstGeom>
          </p:spPr>
        </p:pic>
        <p:sp>
          <p:nvSpPr>
            <p:cNvPr id="11" name="Oval 10">
              <a:extLst>
                <a:ext uri="{FF2B5EF4-FFF2-40B4-BE49-F238E27FC236}">
                  <a16:creationId xmlns:a16="http://schemas.microsoft.com/office/drawing/2014/main" id="{29E45177-8300-9A46-BF8E-5309887F55AD}"/>
                </a:ext>
              </a:extLst>
            </p:cNvPr>
            <p:cNvSpPr/>
            <p:nvPr/>
          </p:nvSpPr>
          <p:spPr>
            <a:xfrm>
              <a:off x="2466710" y="2266118"/>
              <a:ext cx="85630" cy="795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672922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grpSp>
        <p:nvGrpSpPr>
          <p:cNvPr id="8" name="Group 7">
            <a:extLst>
              <a:ext uri="{FF2B5EF4-FFF2-40B4-BE49-F238E27FC236}">
                <a16:creationId xmlns:a16="http://schemas.microsoft.com/office/drawing/2014/main" id="{0F6AB1CC-B022-5E4E-9649-5EEA667873C7}"/>
              </a:ext>
            </a:extLst>
          </p:cNvPr>
          <p:cNvGrpSpPr/>
          <p:nvPr/>
        </p:nvGrpSpPr>
        <p:grpSpPr>
          <a:xfrm>
            <a:off x="1364241" y="2443635"/>
            <a:ext cx="8937850" cy="2827557"/>
            <a:chOff x="1" y="2041408"/>
            <a:chExt cx="3352800" cy="1060684"/>
          </a:xfrm>
        </p:grpSpPr>
        <p:pic>
          <p:nvPicPr>
            <p:cNvPr id="10" name="Picture 9" descr="A picture containing food&#10;&#10;Description automatically generated">
              <a:extLst>
                <a:ext uri="{FF2B5EF4-FFF2-40B4-BE49-F238E27FC236}">
                  <a16:creationId xmlns:a16="http://schemas.microsoft.com/office/drawing/2014/main" id="{44C9FF20-05AB-3F47-966C-B4D5B1CE0244}"/>
                </a:ext>
              </a:extLst>
            </p:cNvPr>
            <p:cNvPicPr>
              <a:picLocks noChangeAspect="1"/>
            </p:cNvPicPr>
            <p:nvPr/>
          </p:nvPicPr>
          <p:blipFill rotWithShape="1">
            <a:blip r:embed="rId2">
              <a:extLst>
                <a:ext uri="{28A0092B-C50C-407E-A947-70E740481C1C}">
                  <a14:useLocalDpi xmlns:a14="http://schemas.microsoft.com/office/drawing/2010/main"/>
                </a:ext>
              </a:extLst>
            </a:blip>
            <a:srcRect l="-1396"/>
            <a:stretch/>
          </p:blipFill>
          <p:spPr>
            <a:xfrm>
              <a:off x="1" y="2041408"/>
              <a:ext cx="3352800" cy="1060684"/>
            </a:xfrm>
            <a:prstGeom prst="rect">
              <a:avLst/>
            </a:prstGeom>
          </p:spPr>
        </p:pic>
        <p:sp>
          <p:nvSpPr>
            <p:cNvPr id="11" name="Oval 10">
              <a:extLst>
                <a:ext uri="{FF2B5EF4-FFF2-40B4-BE49-F238E27FC236}">
                  <a16:creationId xmlns:a16="http://schemas.microsoft.com/office/drawing/2014/main" id="{1CC35B02-F98A-974E-9E41-4D4AAA4EE1D0}"/>
                </a:ext>
              </a:extLst>
            </p:cNvPr>
            <p:cNvSpPr/>
            <p:nvPr/>
          </p:nvSpPr>
          <p:spPr>
            <a:xfrm>
              <a:off x="518268" y="2331280"/>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EBE4BD-7BAB-C947-80A1-7C95FDEC04D8}"/>
                </a:ext>
              </a:extLst>
            </p:cNvPr>
            <p:cNvSpPr/>
            <p:nvPr/>
          </p:nvSpPr>
          <p:spPr>
            <a:xfrm>
              <a:off x="1330144" y="2319283"/>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9417FCC7-8330-5B46-94DE-6E7725CC33FF}"/>
                </a:ext>
              </a:extLst>
            </p:cNvPr>
            <p:cNvSpPr/>
            <p:nvPr/>
          </p:nvSpPr>
          <p:spPr>
            <a:xfrm>
              <a:off x="2142020" y="2319283"/>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Oval 13">
              <a:extLst>
                <a:ext uri="{FF2B5EF4-FFF2-40B4-BE49-F238E27FC236}">
                  <a16:creationId xmlns:a16="http://schemas.microsoft.com/office/drawing/2014/main" id="{F937920B-59D9-D24A-AD01-A5CEBC87A436}"/>
                </a:ext>
              </a:extLst>
            </p:cNvPr>
            <p:cNvSpPr/>
            <p:nvPr/>
          </p:nvSpPr>
          <p:spPr>
            <a:xfrm>
              <a:off x="2953896" y="2319283"/>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7573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From data to decision-making</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grpSp>
        <p:nvGrpSpPr>
          <p:cNvPr id="5" name="Group 4">
            <a:extLst>
              <a:ext uri="{FF2B5EF4-FFF2-40B4-BE49-F238E27FC236}">
                <a16:creationId xmlns:a16="http://schemas.microsoft.com/office/drawing/2014/main" id="{8CAAFE61-6DF7-FE4C-A45C-5734F340DCD8}"/>
              </a:ext>
            </a:extLst>
          </p:cNvPr>
          <p:cNvGrpSpPr/>
          <p:nvPr/>
        </p:nvGrpSpPr>
        <p:grpSpPr>
          <a:xfrm>
            <a:off x="4195286" y="2448912"/>
            <a:ext cx="3862387" cy="3082334"/>
            <a:chOff x="997826" y="472328"/>
            <a:chExt cx="3862387" cy="3082334"/>
          </a:xfrm>
        </p:grpSpPr>
        <p:grpSp>
          <p:nvGrpSpPr>
            <p:cNvPr id="6" name="Group 5">
              <a:extLst>
                <a:ext uri="{FF2B5EF4-FFF2-40B4-BE49-F238E27FC236}">
                  <a16:creationId xmlns:a16="http://schemas.microsoft.com/office/drawing/2014/main" id="{9FE4068C-483C-C948-BD79-C019C083C967}"/>
                </a:ext>
              </a:extLst>
            </p:cNvPr>
            <p:cNvGrpSpPr/>
            <p:nvPr/>
          </p:nvGrpSpPr>
          <p:grpSpPr>
            <a:xfrm>
              <a:off x="997826" y="472328"/>
              <a:ext cx="3862387" cy="3082334"/>
              <a:chOff x="1186085" y="371475"/>
              <a:chExt cx="3862387" cy="3082334"/>
            </a:xfrm>
          </p:grpSpPr>
          <p:cxnSp>
            <p:nvCxnSpPr>
              <p:cNvPr id="29" name="Straight Connector 28">
                <a:extLst>
                  <a:ext uri="{FF2B5EF4-FFF2-40B4-BE49-F238E27FC236}">
                    <a16:creationId xmlns:a16="http://schemas.microsoft.com/office/drawing/2014/main" id="{CE4B9C12-CB70-CD45-BF4E-1748CEE165AC}"/>
                  </a:ext>
                </a:extLst>
              </p:cNvPr>
              <p:cNvCxnSpPr/>
              <p:nvPr/>
            </p:nvCxnSpPr>
            <p:spPr>
              <a:xfrm>
                <a:off x="1214438" y="371475"/>
                <a:ext cx="0" cy="3057525"/>
              </a:xfrm>
              <a:prstGeom prst="line">
                <a:avLst/>
              </a:prstGeom>
              <a:ln w="571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256AD41-72F0-E048-B193-FEFB3043607D}"/>
                  </a:ext>
                </a:extLst>
              </p:cNvPr>
              <p:cNvCxnSpPr>
                <a:cxnSpLocks/>
              </p:cNvCxnSpPr>
              <p:nvPr/>
            </p:nvCxnSpPr>
            <p:spPr>
              <a:xfrm flipH="1">
                <a:off x="1186085" y="3453809"/>
                <a:ext cx="3862387" cy="0"/>
              </a:xfrm>
              <a:prstGeom prst="line">
                <a:avLst/>
              </a:prstGeom>
              <a:ln w="57150"/>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617CBC83-6DCF-7948-9C97-EF38F39D9EFF}"/>
                </a:ext>
              </a:extLst>
            </p:cNvPr>
            <p:cNvSpPr txBox="1"/>
            <p:nvPr/>
          </p:nvSpPr>
          <p:spPr>
            <a:xfrm>
              <a:off x="3765177" y="472328"/>
              <a:ext cx="413896" cy="646331"/>
            </a:xfrm>
            <a:prstGeom prst="rect">
              <a:avLst/>
            </a:prstGeom>
            <a:noFill/>
          </p:spPr>
          <p:txBody>
            <a:bodyPr wrap="none" rtlCol="0">
              <a:spAutoFit/>
            </a:bodyPr>
            <a:lstStyle/>
            <a:p>
              <a:r>
                <a:rPr lang="en-NL" sz="3600" dirty="0"/>
                <a:t>*</a:t>
              </a:r>
            </a:p>
          </p:txBody>
        </p:sp>
        <p:sp>
          <p:nvSpPr>
            <p:cNvPr id="8" name="TextBox 7">
              <a:extLst>
                <a:ext uri="{FF2B5EF4-FFF2-40B4-BE49-F238E27FC236}">
                  <a16:creationId xmlns:a16="http://schemas.microsoft.com/office/drawing/2014/main" id="{8F88A441-9AF8-2548-8471-DEA83C280318}"/>
                </a:ext>
              </a:extLst>
            </p:cNvPr>
            <p:cNvSpPr txBox="1"/>
            <p:nvPr/>
          </p:nvSpPr>
          <p:spPr>
            <a:xfrm>
              <a:off x="4049046" y="1083762"/>
              <a:ext cx="413896" cy="646331"/>
            </a:xfrm>
            <a:prstGeom prst="rect">
              <a:avLst/>
            </a:prstGeom>
            <a:noFill/>
          </p:spPr>
          <p:txBody>
            <a:bodyPr wrap="none" rtlCol="0">
              <a:spAutoFit/>
            </a:bodyPr>
            <a:lstStyle/>
            <a:p>
              <a:r>
                <a:rPr lang="en-NL" sz="3600" dirty="0"/>
                <a:t>*</a:t>
              </a:r>
            </a:p>
          </p:txBody>
        </p:sp>
        <p:sp>
          <p:nvSpPr>
            <p:cNvPr id="11" name="TextBox 10">
              <a:extLst>
                <a:ext uri="{FF2B5EF4-FFF2-40B4-BE49-F238E27FC236}">
                  <a16:creationId xmlns:a16="http://schemas.microsoft.com/office/drawing/2014/main" id="{4EB58C3C-1D26-7841-B8E8-DFC83D277AEE}"/>
                </a:ext>
              </a:extLst>
            </p:cNvPr>
            <p:cNvSpPr txBox="1"/>
            <p:nvPr/>
          </p:nvSpPr>
          <p:spPr>
            <a:xfrm>
              <a:off x="3351281" y="563825"/>
              <a:ext cx="413896" cy="646331"/>
            </a:xfrm>
            <a:prstGeom prst="rect">
              <a:avLst/>
            </a:prstGeom>
            <a:noFill/>
          </p:spPr>
          <p:txBody>
            <a:bodyPr wrap="none" rtlCol="0">
              <a:spAutoFit/>
            </a:bodyPr>
            <a:lstStyle/>
            <a:p>
              <a:r>
                <a:rPr lang="en-NL" sz="3600" dirty="0"/>
                <a:t>*</a:t>
              </a:r>
            </a:p>
          </p:txBody>
        </p:sp>
        <p:sp>
          <p:nvSpPr>
            <p:cNvPr id="12" name="TextBox 11">
              <a:extLst>
                <a:ext uri="{FF2B5EF4-FFF2-40B4-BE49-F238E27FC236}">
                  <a16:creationId xmlns:a16="http://schemas.microsoft.com/office/drawing/2014/main" id="{ED02B077-921B-5545-B229-A460A403DC95}"/>
                </a:ext>
              </a:extLst>
            </p:cNvPr>
            <p:cNvSpPr txBox="1"/>
            <p:nvPr/>
          </p:nvSpPr>
          <p:spPr>
            <a:xfrm>
              <a:off x="3511049" y="1271711"/>
              <a:ext cx="413896" cy="646331"/>
            </a:xfrm>
            <a:prstGeom prst="rect">
              <a:avLst/>
            </a:prstGeom>
            <a:noFill/>
          </p:spPr>
          <p:txBody>
            <a:bodyPr wrap="none" rtlCol="0">
              <a:spAutoFit/>
            </a:bodyPr>
            <a:lstStyle/>
            <a:p>
              <a:r>
                <a:rPr lang="en-NL" sz="3600" dirty="0"/>
                <a:t>*</a:t>
              </a:r>
            </a:p>
          </p:txBody>
        </p:sp>
        <p:sp>
          <p:nvSpPr>
            <p:cNvPr id="13" name="TextBox 12">
              <a:extLst>
                <a:ext uri="{FF2B5EF4-FFF2-40B4-BE49-F238E27FC236}">
                  <a16:creationId xmlns:a16="http://schemas.microsoft.com/office/drawing/2014/main" id="{632AE89C-26B7-6340-97DE-AFB9BBDE7C3F}"/>
                </a:ext>
              </a:extLst>
            </p:cNvPr>
            <p:cNvSpPr txBox="1"/>
            <p:nvPr/>
          </p:nvSpPr>
          <p:spPr>
            <a:xfrm>
              <a:off x="4049046" y="1412913"/>
              <a:ext cx="413896" cy="646331"/>
            </a:xfrm>
            <a:prstGeom prst="rect">
              <a:avLst/>
            </a:prstGeom>
            <a:noFill/>
          </p:spPr>
          <p:txBody>
            <a:bodyPr wrap="none" rtlCol="0">
              <a:spAutoFit/>
            </a:bodyPr>
            <a:lstStyle/>
            <a:p>
              <a:r>
                <a:rPr lang="en-NL" sz="3600" dirty="0"/>
                <a:t>*</a:t>
              </a:r>
            </a:p>
          </p:txBody>
        </p:sp>
        <p:sp>
          <p:nvSpPr>
            <p:cNvPr id="14" name="TextBox 13">
              <a:extLst>
                <a:ext uri="{FF2B5EF4-FFF2-40B4-BE49-F238E27FC236}">
                  <a16:creationId xmlns:a16="http://schemas.microsoft.com/office/drawing/2014/main" id="{31873BA3-D4D6-B646-BD94-BA0E242A0010}"/>
                </a:ext>
              </a:extLst>
            </p:cNvPr>
            <p:cNvSpPr txBox="1"/>
            <p:nvPr/>
          </p:nvSpPr>
          <p:spPr>
            <a:xfrm>
              <a:off x="1594901" y="1929358"/>
              <a:ext cx="295274" cy="400110"/>
            </a:xfrm>
            <a:prstGeom prst="rect">
              <a:avLst/>
            </a:prstGeom>
            <a:noFill/>
          </p:spPr>
          <p:txBody>
            <a:bodyPr wrap="none" rtlCol="0">
              <a:spAutoFit/>
            </a:bodyPr>
            <a:lstStyle/>
            <a:p>
              <a:r>
                <a:rPr lang="en-NL" sz="2000" dirty="0"/>
                <a:t>x</a:t>
              </a:r>
              <a:endParaRPr lang="en-NL" sz="3600" dirty="0"/>
            </a:p>
          </p:txBody>
        </p:sp>
        <p:sp>
          <p:nvSpPr>
            <p:cNvPr id="15" name="TextBox 14">
              <a:extLst>
                <a:ext uri="{FF2B5EF4-FFF2-40B4-BE49-F238E27FC236}">
                  <a16:creationId xmlns:a16="http://schemas.microsoft.com/office/drawing/2014/main" id="{237AAFB2-D538-D045-8DEB-4FF4FD845941}"/>
                </a:ext>
              </a:extLst>
            </p:cNvPr>
            <p:cNvSpPr txBox="1"/>
            <p:nvPr/>
          </p:nvSpPr>
          <p:spPr>
            <a:xfrm>
              <a:off x="1750520" y="2522306"/>
              <a:ext cx="295274" cy="400110"/>
            </a:xfrm>
            <a:prstGeom prst="rect">
              <a:avLst/>
            </a:prstGeom>
            <a:noFill/>
          </p:spPr>
          <p:txBody>
            <a:bodyPr wrap="none" rtlCol="0">
              <a:spAutoFit/>
            </a:bodyPr>
            <a:lstStyle/>
            <a:p>
              <a:r>
                <a:rPr lang="en-NL" sz="2000" dirty="0"/>
                <a:t>x</a:t>
              </a:r>
              <a:endParaRPr lang="en-NL" sz="3600" dirty="0"/>
            </a:p>
          </p:txBody>
        </p:sp>
        <p:sp>
          <p:nvSpPr>
            <p:cNvPr id="16" name="TextBox 15">
              <a:extLst>
                <a:ext uri="{FF2B5EF4-FFF2-40B4-BE49-F238E27FC236}">
                  <a16:creationId xmlns:a16="http://schemas.microsoft.com/office/drawing/2014/main" id="{64D5BFE3-1766-6149-83BE-708D8CC15BC0}"/>
                </a:ext>
              </a:extLst>
            </p:cNvPr>
            <p:cNvSpPr txBox="1"/>
            <p:nvPr/>
          </p:nvSpPr>
          <p:spPr>
            <a:xfrm>
              <a:off x="2193431" y="2838429"/>
              <a:ext cx="295274" cy="400110"/>
            </a:xfrm>
            <a:prstGeom prst="rect">
              <a:avLst/>
            </a:prstGeom>
            <a:noFill/>
          </p:spPr>
          <p:txBody>
            <a:bodyPr wrap="none" rtlCol="0">
              <a:spAutoFit/>
            </a:bodyPr>
            <a:lstStyle/>
            <a:p>
              <a:r>
                <a:rPr lang="en-NL" sz="2000" dirty="0"/>
                <a:t>x</a:t>
              </a:r>
              <a:endParaRPr lang="en-NL" sz="3600" dirty="0"/>
            </a:p>
          </p:txBody>
        </p:sp>
        <p:sp>
          <p:nvSpPr>
            <p:cNvPr id="17" name="TextBox 16">
              <a:extLst>
                <a:ext uri="{FF2B5EF4-FFF2-40B4-BE49-F238E27FC236}">
                  <a16:creationId xmlns:a16="http://schemas.microsoft.com/office/drawing/2014/main" id="{C9B4DF91-A2A5-A043-8F4B-705511CBA8A1}"/>
                </a:ext>
              </a:extLst>
            </p:cNvPr>
            <p:cNvSpPr txBox="1"/>
            <p:nvPr/>
          </p:nvSpPr>
          <p:spPr>
            <a:xfrm>
              <a:off x="1910244" y="795493"/>
              <a:ext cx="295274" cy="400110"/>
            </a:xfrm>
            <a:prstGeom prst="rect">
              <a:avLst/>
            </a:prstGeom>
            <a:noFill/>
          </p:spPr>
          <p:txBody>
            <a:bodyPr wrap="none" rtlCol="0">
              <a:spAutoFit/>
            </a:bodyPr>
            <a:lstStyle/>
            <a:p>
              <a:r>
                <a:rPr lang="en-NL" sz="2000" dirty="0"/>
                <a:t>x</a:t>
              </a:r>
              <a:endParaRPr lang="en-NL" sz="3600" dirty="0"/>
            </a:p>
          </p:txBody>
        </p:sp>
        <p:sp>
          <p:nvSpPr>
            <p:cNvPr id="18" name="TextBox 17">
              <a:extLst>
                <a:ext uri="{FF2B5EF4-FFF2-40B4-BE49-F238E27FC236}">
                  <a16:creationId xmlns:a16="http://schemas.microsoft.com/office/drawing/2014/main" id="{747FD6CB-A7B6-2C4F-AF52-A7FEBBD3B2A5}"/>
                </a:ext>
              </a:extLst>
            </p:cNvPr>
            <p:cNvSpPr txBox="1"/>
            <p:nvPr/>
          </p:nvSpPr>
          <p:spPr>
            <a:xfrm>
              <a:off x="4315305" y="3031442"/>
              <a:ext cx="295274" cy="400110"/>
            </a:xfrm>
            <a:prstGeom prst="rect">
              <a:avLst/>
            </a:prstGeom>
            <a:noFill/>
          </p:spPr>
          <p:txBody>
            <a:bodyPr wrap="none" rtlCol="0">
              <a:spAutoFit/>
            </a:bodyPr>
            <a:lstStyle/>
            <a:p>
              <a:r>
                <a:rPr lang="en-NL" sz="2000" dirty="0"/>
                <a:t>x</a:t>
              </a:r>
              <a:endParaRPr lang="en-NL" sz="3600" dirty="0"/>
            </a:p>
          </p:txBody>
        </p:sp>
        <p:sp>
          <p:nvSpPr>
            <p:cNvPr id="19" name="TextBox 18">
              <a:extLst>
                <a:ext uri="{FF2B5EF4-FFF2-40B4-BE49-F238E27FC236}">
                  <a16:creationId xmlns:a16="http://schemas.microsoft.com/office/drawing/2014/main" id="{3DCFC592-62F9-2048-8E4A-F066E1D3C4EE}"/>
                </a:ext>
              </a:extLst>
            </p:cNvPr>
            <p:cNvSpPr txBox="1"/>
            <p:nvPr/>
          </p:nvSpPr>
          <p:spPr>
            <a:xfrm>
              <a:off x="3765540" y="2711546"/>
              <a:ext cx="295274" cy="400110"/>
            </a:xfrm>
            <a:prstGeom prst="rect">
              <a:avLst/>
            </a:prstGeom>
            <a:noFill/>
          </p:spPr>
          <p:txBody>
            <a:bodyPr wrap="none" rtlCol="0">
              <a:spAutoFit/>
            </a:bodyPr>
            <a:lstStyle/>
            <a:p>
              <a:r>
                <a:rPr lang="en-NL" sz="2000" dirty="0"/>
                <a:t>x</a:t>
              </a:r>
              <a:endParaRPr lang="en-NL" sz="3600" dirty="0"/>
            </a:p>
          </p:txBody>
        </p:sp>
        <p:sp>
          <p:nvSpPr>
            <p:cNvPr id="20" name="TextBox 19">
              <a:extLst>
                <a:ext uri="{FF2B5EF4-FFF2-40B4-BE49-F238E27FC236}">
                  <a16:creationId xmlns:a16="http://schemas.microsoft.com/office/drawing/2014/main" id="{7E35FC43-9A45-8647-861E-9DB4235D7D2F}"/>
                </a:ext>
              </a:extLst>
            </p:cNvPr>
            <p:cNvSpPr txBox="1"/>
            <p:nvPr/>
          </p:nvSpPr>
          <p:spPr>
            <a:xfrm>
              <a:off x="1301248" y="3111656"/>
              <a:ext cx="295274" cy="400110"/>
            </a:xfrm>
            <a:prstGeom prst="rect">
              <a:avLst/>
            </a:prstGeom>
            <a:noFill/>
          </p:spPr>
          <p:txBody>
            <a:bodyPr wrap="none" rtlCol="0">
              <a:spAutoFit/>
            </a:bodyPr>
            <a:lstStyle/>
            <a:p>
              <a:r>
                <a:rPr lang="en-NL" sz="2000" dirty="0"/>
                <a:t>x</a:t>
              </a:r>
              <a:endParaRPr lang="en-NL" sz="3600" dirty="0"/>
            </a:p>
          </p:txBody>
        </p:sp>
        <p:sp>
          <p:nvSpPr>
            <p:cNvPr id="21" name="TextBox 20">
              <a:extLst>
                <a:ext uri="{FF2B5EF4-FFF2-40B4-BE49-F238E27FC236}">
                  <a16:creationId xmlns:a16="http://schemas.microsoft.com/office/drawing/2014/main" id="{4E77507B-06DD-7949-829C-FDB8836F3726}"/>
                </a:ext>
              </a:extLst>
            </p:cNvPr>
            <p:cNvSpPr txBox="1"/>
            <p:nvPr/>
          </p:nvSpPr>
          <p:spPr>
            <a:xfrm>
              <a:off x="3130563" y="2059244"/>
              <a:ext cx="295274" cy="400110"/>
            </a:xfrm>
            <a:prstGeom prst="rect">
              <a:avLst/>
            </a:prstGeom>
            <a:noFill/>
          </p:spPr>
          <p:txBody>
            <a:bodyPr wrap="none" rtlCol="0">
              <a:spAutoFit/>
            </a:bodyPr>
            <a:lstStyle/>
            <a:p>
              <a:r>
                <a:rPr lang="en-NL" sz="2000" dirty="0"/>
                <a:t>x</a:t>
              </a:r>
              <a:endParaRPr lang="en-NL" sz="3600" dirty="0"/>
            </a:p>
          </p:txBody>
        </p:sp>
        <p:sp>
          <p:nvSpPr>
            <p:cNvPr id="22" name="TextBox 21">
              <a:extLst>
                <a:ext uri="{FF2B5EF4-FFF2-40B4-BE49-F238E27FC236}">
                  <a16:creationId xmlns:a16="http://schemas.microsoft.com/office/drawing/2014/main" id="{6CFA7A22-1C47-AD40-A8E7-847CF45AAAE2}"/>
                </a:ext>
              </a:extLst>
            </p:cNvPr>
            <p:cNvSpPr txBox="1"/>
            <p:nvPr/>
          </p:nvSpPr>
          <p:spPr>
            <a:xfrm>
              <a:off x="4255994" y="563825"/>
              <a:ext cx="413896" cy="646331"/>
            </a:xfrm>
            <a:prstGeom prst="rect">
              <a:avLst/>
            </a:prstGeom>
            <a:noFill/>
          </p:spPr>
          <p:txBody>
            <a:bodyPr wrap="none" rtlCol="0">
              <a:spAutoFit/>
            </a:bodyPr>
            <a:lstStyle/>
            <a:p>
              <a:r>
                <a:rPr lang="en-NL" sz="3600" dirty="0"/>
                <a:t>*</a:t>
              </a:r>
            </a:p>
          </p:txBody>
        </p:sp>
        <p:sp>
          <p:nvSpPr>
            <p:cNvPr id="23" name="TextBox 22">
              <a:extLst>
                <a:ext uri="{FF2B5EF4-FFF2-40B4-BE49-F238E27FC236}">
                  <a16:creationId xmlns:a16="http://schemas.microsoft.com/office/drawing/2014/main" id="{6AD78DF6-8793-B14F-8D7B-314BBC0086ED}"/>
                </a:ext>
              </a:extLst>
            </p:cNvPr>
            <p:cNvSpPr txBox="1"/>
            <p:nvPr/>
          </p:nvSpPr>
          <p:spPr>
            <a:xfrm>
              <a:off x="1396734" y="875003"/>
              <a:ext cx="413896" cy="646331"/>
            </a:xfrm>
            <a:prstGeom prst="rect">
              <a:avLst/>
            </a:prstGeom>
            <a:noFill/>
          </p:spPr>
          <p:txBody>
            <a:bodyPr wrap="none" rtlCol="0">
              <a:spAutoFit/>
            </a:bodyPr>
            <a:lstStyle/>
            <a:p>
              <a:r>
                <a:rPr lang="en-NL" sz="3600" dirty="0"/>
                <a:t>*</a:t>
              </a:r>
            </a:p>
          </p:txBody>
        </p:sp>
        <p:sp>
          <p:nvSpPr>
            <p:cNvPr id="24" name="TextBox 23">
              <a:extLst>
                <a:ext uri="{FF2B5EF4-FFF2-40B4-BE49-F238E27FC236}">
                  <a16:creationId xmlns:a16="http://schemas.microsoft.com/office/drawing/2014/main" id="{82D38E89-73B4-0543-9D67-ABE24BE77090}"/>
                </a:ext>
              </a:extLst>
            </p:cNvPr>
            <p:cNvSpPr txBox="1"/>
            <p:nvPr/>
          </p:nvSpPr>
          <p:spPr>
            <a:xfrm>
              <a:off x="2184893" y="998074"/>
              <a:ext cx="413896" cy="646331"/>
            </a:xfrm>
            <a:prstGeom prst="rect">
              <a:avLst/>
            </a:prstGeom>
            <a:noFill/>
          </p:spPr>
          <p:txBody>
            <a:bodyPr wrap="none" rtlCol="0">
              <a:spAutoFit/>
            </a:bodyPr>
            <a:lstStyle/>
            <a:p>
              <a:r>
                <a:rPr lang="en-NL" sz="3600" dirty="0"/>
                <a:t>*</a:t>
              </a:r>
            </a:p>
          </p:txBody>
        </p:sp>
        <p:sp>
          <p:nvSpPr>
            <p:cNvPr id="25" name="TextBox 24">
              <a:extLst>
                <a:ext uri="{FF2B5EF4-FFF2-40B4-BE49-F238E27FC236}">
                  <a16:creationId xmlns:a16="http://schemas.microsoft.com/office/drawing/2014/main" id="{8906136B-6D61-4F43-8510-54B56D2BE50A}"/>
                </a:ext>
              </a:extLst>
            </p:cNvPr>
            <p:cNvSpPr txBox="1"/>
            <p:nvPr/>
          </p:nvSpPr>
          <p:spPr>
            <a:xfrm>
              <a:off x="2715943" y="2560874"/>
              <a:ext cx="295274" cy="400110"/>
            </a:xfrm>
            <a:prstGeom prst="rect">
              <a:avLst/>
            </a:prstGeom>
            <a:noFill/>
          </p:spPr>
          <p:txBody>
            <a:bodyPr wrap="none" rtlCol="0">
              <a:spAutoFit/>
            </a:bodyPr>
            <a:lstStyle/>
            <a:p>
              <a:r>
                <a:rPr lang="en-NL" sz="2000" dirty="0"/>
                <a:t>x</a:t>
              </a:r>
              <a:endParaRPr lang="en-NL" sz="3600" dirty="0"/>
            </a:p>
          </p:txBody>
        </p:sp>
        <p:sp>
          <p:nvSpPr>
            <p:cNvPr id="26" name="TextBox 25">
              <a:extLst>
                <a:ext uri="{FF2B5EF4-FFF2-40B4-BE49-F238E27FC236}">
                  <a16:creationId xmlns:a16="http://schemas.microsoft.com/office/drawing/2014/main" id="{7EA325B5-21F1-974C-A358-DF27958356FD}"/>
                </a:ext>
              </a:extLst>
            </p:cNvPr>
            <p:cNvSpPr txBox="1"/>
            <p:nvPr/>
          </p:nvSpPr>
          <p:spPr>
            <a:xfrm>
              <a:off x="3722636" y="1883145"/>
              <a:ext cx="413896" cy="646331"/>
            </a:xfrm>
            <a:prstGeom prst="rect">
              <a:avLst/>
            </a:prstGeom>
            <a:noFill/>
          </p:spPr>
          <p:txBody>
            <a:bodyPr wrap="none" rtlCol="0">
              <a:spAutoFit/>
            </a:bodyPr>
            <a:lstStyle/>
            <a:p>
              <a:r>
                <a:rPr lang="en-NL" sz="3600" dirty="0"/>
                <a:t>*</a:t>
              </a:r>
            </a:p>
          </p:txBody>
        </p:sp>
        <p:sp>
          <p:nvSpPr>
            <p:cNvPr id="27" name="TextBox 26">
              <a:extLst>
                <a:ext uri="{FF2B5EF4-FFF2-40B4-BE49-F238E27FC236}">
                  <a16:creationId xmlns:a16="http://schemas.microsoft.com/office/drawing/2014/main" id="{C5DC4257-8E4A-A246-AC17-E22821CB1CE0}"/>
                </a:ext>
              </a:extLst>
            </p:cNvPr>
            <p:cNvSpPr txBox="1"/>
            <p:nvPr/>
          </p:nvSpPr>
          <p:spPr>
            <a:xfrm>
              <a:off x="2627617" y="1490000"/>
              <a:ext cx="413896" cy="646331"/>
            </a:xfrm>
            <a:prstGeom prst="rect">
              <a:avLst/>
            </a:prstGeom>
            <a:noFill/>
          </p:spPr>
          <p:txBody>
            <a:bodyPr wrap="none" rtlCol="0">
              <a:spAutoFit/>
            </a:bodyPr>
            <a:lstStyle/>
            <a:p>
              <a:r>
                <a:rPr lang="en-NL" sz="3600" dirty="0"/>
                <a:t>*</a:t>
              </a:r>
            </a:p>
          </p:txBody>
        </p:sp>
        <p:sp>
          <p:nvSpPr>
            <p:cNvPr id="28" name="TextBox 27">
              <a:extLst>
                <a:ext uri="{FF2B5EF4-FFF2-40B4-BE49-F238E27FC236}">
                  <a16:creationId xmlns:a16="http://schemas.microsoft.com/office/drawing/2014/main" id="{4E565D28-A231-F849-ABD4-8890A10314C2}"/>
                </a:ext>
              </a:extLst>
            </p:cNvPr>
            <p:cNvSpPr txBox="1"/>
            <p:nvPr/>
          </p:nvSpPr>
          <p:spPr>
            <a:xfrm>
              <a:off x="2129344" y="1367955"/>
              <a:ext cx="295274" cy="400110"/>
            </a:xfrm>
            <a:prstGeom prst="rect">
              <a:avLst/>
            </a:prstGeom>
            <a:noFill/>
          </p:spPr>
          <p:txBody>
            <a:bodyPr wrap="none" rtlCol="0">
              <a:spAutoFit/>
            </a:bodyPr>
            <a:lstStyle/>
            <a:p>
              <a:r>
                <a:rPr lang="en-NL" sz="2000" dirty="0"/>
                <a:t>x</a:t>
              </a:r>
              <a:endParaRPr lang="en-NL" sz="3600" dirty="0"/>
            </a:p>
          </p:txBody>
        </p:sp>
      </p:grpSp>
    </p:spTree>
    <p:extLst>
      <p:ext uri="{BB962C8B-B14F-4D97-AF65-F5344CB8AC3E}">
        <p14:creationId xmlns:p14="http://schemas.microsoft.com/office/powerpoint/2010/main" val="784114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From data to decision-making</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grpSp>
        <p:nvGrpSpPr>
          <p:cNvPr id="31" name="Group 30">
            <a:extLst>
              <a:ext uri="{FF2B5EF4-FFF2-40B4-BE49-F238E27FC236}">
                <a16:creationId xmlns:a16="http://schemas.microsoft.com/office/drawing/2014/main" id="{9AA88264-7742-3A49-8EF7-37B661637909}"/>
              </a:ext>
            </a:extLst>
          </p:cNvPr>
          <p:cNvGrpSpPr/>
          <p:nvPr/>
        </p:nvGrpSpPr>
        <p:grpSpPr>
          <a:xfrm>
            <a:off x="4195286" y="2247557"/>
            <a:ext cx="3862387" cy="3283642"/>
            <a:chOff x="1449671" y="5724240"/>
            <a:chExt cx="3862387" cy="3283642"/>
          </a:xfrm>
        </p:grpSpPr>
        <p:sp>
          <p:nvSpPr>
            <p:cNvPr id="32" name="TextBox 31">
              <a:extLst>
                <a:ext uri="{FF2B5EF4-FFF2-40B4-BE49-F238E27FC236}">
                  <a16:creationId xmlns:a16="http://schemas.microsoft.com/office/drawing/2014/main" id="{023D07A1-1B70-0443-B333-082CCB71560D}"/>
                </a:ext>
              </a:extLst>
            </p:cNvPr>
            <p:cNvSpPr txBox="1"/>
            <p:nvPr/>
          </p:nvSpPr>
          <p:spPr>
            <a:xfrm>
              <a:off x="2696680" y="7581643"/>
              <a:ext cx="312906" cy="646331"/>
            </a:xfrm>
            <a:prstGeom prst="rect">
              <a:avLst/>
            </a:prstGeom>
            <a:noFill/>
          </p:spPr>
          <p:txBody>
            <a:bodyPr wrap="none" rtlCol="0">
              <a:spAutoFit/>
            </a:bodyPr>
            <a:lstStyle/>
            <a:p>
              <a:r>
                <a:rPr lang="en-NL" sz="3600" dirty="0">
                  <a:solidFill>
                    <a:schemeClr val="tx1"/>
                  </a:solidFill>
                </a:rPr>
                <a:t>.</a:t>
              </a:r>
            </a:p>
          </p:txBody>
        </p:sp>
        <p:sp>
          <p:nvSpPr>
            <p:cNvPr id="33" name="TextBox 32">
              <a:extLst>
                <a:ext uri="{FF2B5EF4-FFF2-40B4-BE49-F238E27FC236}">
                  <a16:creationId xmlns:a16="http://schemas.microsoft.com/office/drawing/2014/main" id="{20EBD844-899B-484F-8FFE-B9B17B55AAAC}"/>
                </a:ext>
              </a:extLst>
            </p:cNvPr>
            <p:cNvSpPr txBox="1"/>
            <p:nvPr/>
          </p:nvSpPr>
          <p:spPr>
            <a:xfrm>
              <a:off x="1684973" y="5724240"/>
              <a:ext cx="312906" cy="646331"/>
            </a:xfrm>
            <a:prstGeom prst="rect">
              <a:avLst/>
            </a:prstGeom>
            <a:noFill/>
          </p:spPr>
          <p:txBody>
            <a:bodyPr wrap="none" rtlCol="0">
              <a:spAutoFit/>
            </a:bodyPr>
            <a:lstStyle/>
            <a:p>
              <a:r>
                <a:rPr lang="en-NL" sz="3600" dirty="0">
                  <a:solidFill>
                    <a:schemeClr val="tx1"/>
                  </a:solidFill>
                </a:rPr>
                <a:t>.</a:t>
              </a:r>
            </a:p>
          </p:txBody>
        </p:sp>
        <p:sp>
          <p:nvSpPr>
            <p:cNvPr id="34" name="TextBox 33">
              <a:extLst>
                <a:ext uri="{FF2B5EF4-FFF2-40B4-BE49-F238E27FC236}">
                  <a16:creationId xmlns:a16="http://schemas.microsoft.com/office/drawing/2014/main" id="{7FA46787-979B-F24F-82F2-A422AA7B5FC7}"/>
                </a:ext>
              </a:extLst>
            </p:cNvPr>
            <p:cNvSpPr txBox="1"/>
            <p:nvPr/>
          </p:nvSpPr>
          <p:spPr>
            <a:xfrm>
              <a:off x="3514047" y="8161496"/>
              <a:ext cx="312906" cy="646331"/>
            </a:xfrm>
            <a:prstGeom prst="rect">
              <a:avLst/>
            </a:prstGeom>
            <a:noFill/>
          </p:spPr>
          <p:txBody>
            <a:bodyPr wrap="none" rtlCol="0">
              <a:spAutoFit/>
            </a:bodyPr>
            <a:lstStyle/>
            <a:p>
              <a:r>
                <a:rPr lang="en-NL" sz="3600" dirty="0">
                  <a:solidFill>
                    <a:schemeClr val="tx1"/>
                  </a:solidFill>
                </a:rPr>
                <a:t>.</a:t>
              </a:r>
            </a:p>
          </p:txBody>
        </p:sp>
        <p:sp>
          <p:nvSpPr>
            <p:cNvPr id="35" name="TextBox 34">
              <a:extLst>
                <a:ext uri="{FF2B5EF4-FFF2-40B4-BE49-F238E27FC236}">
                  <a16:creationId xmlns:a16="http://schemas.microsoft.com/office/drawing/2014/main" id="{59E1E4E5-B98E-6E42-B043-F050C6E55E66}"/>
                </a:ext>
              </a:extLst>
            </p:cNvPr>
            <p:cNvSpPr txBox="1"/>
            <p:nvPr/>
          </p:nvSpPr>
          <p:spPr>
            <a:xfrm>
              <a:off x="2512637" y="7048096"/>
              <a:ext cx="312906" cy="646331"/>
            </a:xfrm>
            <a:prstGeom prst="rect">
              <a:avLst/>
            </a:prstGeom>
            <a:noFill/>
          </p:spPr>
          <p:txBody>
            <a:bodyPr wrap="none" rtlCol="0">
              <a:spAutoFit/>
            </a:bodyPr>
            <a:lstStyle/>
            <a:p>
              <a:r>
                <a:rPr lang="en-NL" sz="3600" dirty="0">
                  <a:solidFill>
                    <a:schemeClr val="tx1"/>
                  </a:solidFill>
                </a:rPr>
                <a:t>.</a:t>
              </a:r>
            </a:p>
          </p:txBody>
        </p:sp>
        <p:sp>
          <p:nvSpPr>
            <p:cNvPr id="36" name="TextBox 35">
              <a:extLst>
                <a:ext uri="{FF2B5EF4-FFF2-40B4-BE49-F238E27FC236}">
                  <a16:creationId xmlns:a16="http://schemas.microsoft.com/office/drawing/2014/main" id="{CB034C68-EF7C-E64F-8045-52006E8DCE9B}"/>
                </a:ext>
              </a:extLst>
            </p:cNvPr>
            <p:cNvSpPr txBox="1"/>
            <p:nvPr/>
          </p:nvSpPr>
          <p:spPr>
            <a:xfrm>
              <a:off x="3046464" y="5812006"/>
              <a:ext cx="312906" cy="646331"/>
            </a:xfrm>
            <a:prstGeom prst="rect">
              <a:avLst/>
            </a:prstGeom>
            <a:noFill/>
          </p:spPr>
          <p:txBody>
            <a:bodyPr wrap="none" rtlCol="0">
              <a:spAutoFit/>
            </a:bodyPr>
            <a:lstStyle/>
            <a:p>
              <a:r>
                <a:rPr lang="en-NL" sz="3600" dirty="0">
                  <a:solidFill>
                    <a:schemeClr val="tx1"/>
                  </a:solidFill>
                </a:rPr>
                <a:t>.</a:t>
              </a:r>
            </a:p>
          </p:txBody>
        </p:sp>
        <p:sp>
          <p:nvSpPr>
            <p:cNvPr id="37" name="TextBox 36">
              <a:extLst>
                <a:ext uri="{FF2B5EF4-FFF2-40B4-BE49-F238E27FC236}">
                  <a16:creationId xmlns:a16="http://schemas.microsoft.com/office/drawing/2014/main" id="{2ADA4FD3-6D5E-BA4E-B99B-272907A3E50A}"/>
                </a:ext>
              </a:extLst>
            </p:cNvPr>
            <p:cNvSpPr txBox="1"/>
            <p:nvPr/>
          </p:nvSpPr>
          <p:spPr>
            <a:xfrm>
              <a:off x="4767150" y="7567818"/>
              <a:ext cx="312906" cy="646331"/>
            </a:xfrm>
            <a:prstGeom prst="rect">
              <a:avLst/>
            </a:prstGeom>
            <a:noFill/>
          </p:spPr>
          <p:txBody>
            <a:bodyPr wrap="none" rtlCol="0">
              <a:spAutoFit/>
            </a:bodyPr>
            <a:lstStyle/>
            <a:p>
              <a:r>
                <a:rPr lang="en-NL" sz="3600" dirty="0">
                  <a:solidFill>
                    <a:schemeClr val="tx1"/>
                  </a:solidFill>
                </a:rPr>
                <a:t>.</a:t>
              </a:r>
            </a:p>
          </p:txBody>
        </p:sp>
        <p:sp>
          <p:nvSpPr>
            <p:cNvPr id="38" name="TextBox 37">
              <a:extLst>
                <a:ext uri="{FF2B5EF4-FFF2-40B4-BE49-F238E27FC236}">
                  <a16:creationId xmlns:a16="http://schemas.microsoft.com/office/drawing/2014/main" id="{8DF8BEE8-D58F-5543-BCD7-254456E5AE48}"/>
                </a:ext>
              </a:extLst>
            </p:cNvPr>
            <p:cNvSpPr txBox="1"/>
            <p:nvPr/>
          </p:nvSpPr>
          <p:spPr>
            <a:xfrm>
              <a:off x="3901919" y="6227323"/>
              <a:ext cx="312906" cy="646331"/>
            </a:xfrm>
            <a:prstGeom prst="rect">
              <a:avLst/>
            </a:prstGeom>
            <a:noFill/>
          </p:spPr>
          <p:txBody>
            <a:bodyPr wrap="none" rtlCol="0">
              <a:spAutoFit/>
            </a:bodyPr>
            <a:lstStyle/>
            <a:p>
              <a:r>
                <a:rPr lang="en-NL" sz="3600" dirty="0">
                  <a:solidFill>
                    <a:schemeClr val="tx1"/>
                  </a:solidFill>
                </a:rPr>
                <a:t>.</a:t>
              </a:r>
            </a:p>
          </p:txBody>
        </p:sp>
        <p:sp>
          <p:nvSpPr>
            <p:cNvPr id="39" name="TextBox 38">
              <a:extLst>
                <a:ext uri="{FF2B5EF4-FFF2-40B4-BE49-F238E27FC236}">
                  <a16:creationId xmlns:a16="http://schemas.microsoft.com/office/drawing/2014/main" id="{655F85F1-B58E-4C45-8389-5B79D137E32F}"/>
                </a:ext>
              </a:extLst>
            </p:cNvPr>
            <p:cNvSpPr txBox="1"/>
            <p:nvPr/>
          </p:nvSpPr>
          <p:spPr>
            <a:xfrm>
              <a:off x="1611542" y="7848958"/>
              <a:ext cx="312906" cy="646331"/>
            </a:xfrm>
            <a:prstGeom prst="rect">
              <a:avLst/>
            </a:prstGeom>
            <a:noFill/>
          </p:spPr>
          <p:txBody>
            <a:bodyPr wrap="none" rtlCol="0">
              <a:spAutoFit/>
            </a:bodyPr>
            <a:lstStyle/>
            <a:p>
              <a:r>
                <a:rPr lang="en-NL" sz="3600" dirty="0">
                  <a:solidFill>
                    <a:schemeClr val="tx1"/>
                  </a:solidFill>
                </a:rPr>
                <a:t>.</a:t>
              </a:r>
            </a:p>
          </p:txBody>
        </p:sp>
        <p:sp>
          <p:nvSpPr>
            <p:cNvPr id="40" name="TextBox 39">
              <a:extLst>
                <a:ext uri="{FF2B5EF4-FFF2-40B4-BE49-F238E27FC236}">
                  <a16:creationId xmlns:a16="http://schemas.microsoft.com/office/drawing/2014/main" id="{E42491C2-F9C3-5C4B-B1F5-B5D9ADA6DBC4}"/>
                </a:ext>
              </a:extLst>
            </p:cNvPr>
            <p:cNvSpPr txBox="1"/>
            <p:nvPr/>
          </p:nvSpPr>
          <p:spPr>
            <a:xfrm>
              <a:off x="4563881" y="6066750"/>
              <a:ext cx="312906" cy="646331"/>
            </a:xfrm>
            <a:prstGeom prst="rect">
              <a:avLst/>
            </a:prstGeom>
            <a:noFill/>
          </p:spPr>
          <p:txBody>
            <a:bodyPr wrap="none" rtlCol="0">
              <a:spAutoFit/>
            </a:bodyPr>
            <a:lstStyle/>
            <a:p>
              <a:r>
                <a:rPr lang="en-NL" sz="3600" dirty="0">
                  <a:solidFill>
                    <a:schemeClr val="tx1"/>
                  </a:solidFill>
                </a:rPr>
                <a:t>.</a:t>
              </a:r>
            </a:p>
          </p:txBody>
        </p:sp>
        <p:sp>
          <p:nvSpPr>
            <p:cNvPr id="41" name="TextBox 40">
              <a:extLst>
                <a:ext uri="{FF2B5EF4-FFF2-40B4-BE49-F238E27FC236}">
                  <a16:creationId xmlns:a16="http://schemas.microsoft.com/office/drawing/2014/main" id="{6492B198-8BB0-A649-932B-00D9265C977A}"/>
                </a:ext>
              </a:extLst>
            </p:cNvPr>
            <p:cNvSpPr txBox="1"/>
            <p:nvPr/>
          </p:nvSpPr>
          <p:spPr>
            <a:xfrm>
              <a:off x="3294341" y="7155491"/>
              <a:ext cx="312906" cy="646331"/>
            </a:xfrm>
            <a:prstGeom prst="rect">
              <a:avLst/>
            </a:prstGeom>
            <a:noFill/>
          </p:spPr>
          <p:txBody>
            <a:bodyPr wrap="none" rtlCol="0">
              <a:spAutoFit/>
            </a:bodyPr>
            <a:lstStyle/>
            <a:p>
              <a:r>
                <a:rPr lang="en-NL" sz="3600" dirty="0">
                  <a:solidFill>
                    <a:schemeClr val="tx1"/>
                  </a:solidFill>
                </a:rPr>
                <a:t>.</a:t>
              </a:r>
            </a:p>
          </p:txBody>
        </p:sp>
        <p:sp>
          <p:nvSpPr>
            <p:cNvPr id="42" name="TextBox 41">
              <a:extLst>
                <a:ext uri="{FF2B5EF4-FFF2-40B4-BE49-F238E27FC236}">
                  <a16:creationId xmlns:a16="http://schemas.microsoft.com/office/drawing/2014/main" id="{FE4C3B30-E300-3441-9853-B743AC508354}"/>
                </a:ext>
              </a:extLst>
            </p:cNvPr>
            <p:cNvSpPr txBox="1"/>
            <p:nvPr/>
          </p:nvSpPr>
          <p:spPr>
            <a:xfrm>
              <a:off x="4132173" y="7478656"/>
              <a:ext cx="312906" cy="646331"/>
            </a:xfrm>
            <a:prstGeom prst="rect">
              <a:avLst/>
            </a:prstGeom>
            <a:noFill/>
          </p:spPr>
          <p:txBody>
            <a:bodyPr wrap="none" rtlCol="0">
              <a:spAutoFit/>
            </a:bodyPr>
            <a:lstStyle/>
            <a:p>
              <a:r>
                <a:rPr lang="en-NL" sz="3600" dirty="0">
                  <a:solidFill>
                    <a:schemeClr val="tx1"/>
                  </a:solidFill>
                </a:rPr>
                <a:t>.</a:t>
              </a:r>
            </a:p>
          </p:txBody>
        </p:sp>
        <p:sp>
          <p:nvSpPr>
            <p:cNvPr id="43" name="TextBox 42">
              <a:extLst>
                <a:ext uri="{FF2B5EF4-FFF2-40B4-BE49-F238E27FC236}">
                  <a16:creationId xmlns:a16="http://schemas.microsoft.com/office/drawing/2014/main" id="{09DCDE0F-2A56-8942-B8CA-134B8B6B19F9}"/>
                </a:ext>
              </a:extLst>
            </p:cNvPr>
            <p:cNvSpPr txBox="1"/>
            <p:nvPr/>
          </p:nvSpPr>
          <p:spPr>
            <a:xfrm>
              <a:off x="3558713" y="6754873"/>
              <a:ext cx="312906" cy="646331"/>
            </a:xfrm>
            <a:prstGeom prst="rect">
              <a:avLst/>
            </a:prstGeom>
            <a:noFill/>
          </p:spPr>
          <p:txBody>
            <a:bodyPr wrap="none" rtlCol="0">
              <a:spAutoFit/>
            </a:bodyPr>
            <a:lstStyle/>
            <a:p>
              <a:r>
                <a:rPr lang="en-NL" sz="3600" dirty="0">
                  <a:solidFill>
                    <a:schemeClr val="tx1"/>
                  </a:solidFill>
                </a:rPr>
                <a:t>.</a:t>
              </a:r>
            </a:p>
          </p:txBody>
        </p:sp>
        <p:sp>
          <p:nvSpPr>
            <p:cNvPr id="44" name="TextBox 43">
              <a:extLst>
                <a:ext uri="{FF2B5EF4-FFF2-40B4-BE49-F238E27FC236}">
                  <a16:creationId xmlns:a16="http://schemas.microsoft.com/office/drawing/2014/main" id="{F8283FE8-3EEC-D844-B05A-BE1D00D3B382}"/>
                </a:ext>
              </a:extLst>
            </p:cNvPr>
            <p:cNvSpPr txBox="1"/>
            <p:nvPr/>
          </p:nvSpPr>
          <p:spPr>
            <a:xfrm>
              <a:off x="1655620" y="6767187"/>
              <a:ext cx="312906" cy="646331"/>
            </a:xfrm>
            <a:prstGeom prst="rect">
              <a:avLst/>
            </a:prstGeom>
            <a:noFill/>
          </p:spPr>
          <p:txBody>
            <a:bodyPr wrap="none" rtlCol="0">
              <a:spAutoFit/>
            </a:bodyPr>
            <a:lstStyle/>
            <a:p>
              <a:r>
                <a:rPr lang="en-NL" sz="3600" dirty="0">
                  <a:solidFill>
                    <a:schemeClr val="tx1"/>
                  </a:solidFill>
                </a:rPr>
                <a:t>.</a:t>
              </a:r>
            </a:p>
          </p:txBody>
        </p:sp>
        <p:sp>
          <p:nvSpPr>
            <p:cNvPr id="45" name="TextBox 44">
              <a:extLst>
                <a:ext uri="{FF2B5EF4-FFF2-40B4-BE49-F238E27FC236}">
                  <a16:creationId xmlns:a16="http://schemas.microsoft.com/office/drawing/2014/main" id="{8B472A16-7E8A-7048-ACE1-B2F75F7840F6}"/>
                </a:ext>
              </a:extLst>
            </p:cNvPr>
            <p:cNvSpPr txBox="1"/>
            <p:nvPr/>
          </p:nvSpPr>
          <p:spPr>
            <a:xfrm>
              <a:off x="2353133" y="8316593"/>
              <a:ext cx="312906" cy="646331"/>
            </a:xfrm>
            <a:prstGeom prst="rect">
              <a:avLst/>
            </a:prstGeom>
            <a:noFill/>
          </p:spPr>
          <p:txBody>
            <a:bodyPr wrap="none" rtlCol="0">
              <a:spAutoFit/>
            </a:bodyPr>
            <a:lstStyle/>
            <a:p>
              <a:r>
                <a:rPr lang="en-NL" sz="3600" dirty="0">
                  <a:solidFill>
                    <a:schemeClr val="tx1"/>
                  </a:solidFill>
                </a:rPr>
                <a:t>.</a:t>
              </a:r>
            </a:p>
          </p:txBody>
        </p:sp>
        <p:sp>
          <p:nvSpPr>
            <p:cNvPr id="46" name="TextBox 45">
              <a:extLst>
                <a:ext uri="{FF2B5EF4-FFF2-40B4-BE49-F238E27FC236}">
                  <a16:creationId xmlns:a16="http://schemas.microsoft.com/office/drawing/2014/main" id="{682D461F-6752-4F41-8F71-BEDBC1C64A4D}"/>
                </a:ext>
              </a:extLst>
            </p:cNvPr>
            <p:cNvSpPr txBox="1"/>
            <p:nvPr/>
          </p:nvSpPr>
          <p:spPr>
            <a:xfrm>
              <a:off x="4823586" y="7011039"/>
              <a:ext cx="312906" cy="646331"/>
            </a:xfrm>
            <a:prstGeom prst="rect">
              <a:avLst/>
            </a:prstGeom>
            <a:noFill/>
          </p:spPr>
          <p:txBody>
            <a:bodyPr wrap="none" rtlCol="0">
              <a:spAutoFit/>
            </a:bodyPr>
            <a:lstStyle/>
            <a:p>
              <a:r>
                <a:rPr lang="en-NL" sz="3600" dirty="0">
                  <a:solidFill>
                    <a:schemeClr val="tx1"/>
                  </a:solidFill>
                </a:rPr>
                <a:t>.</a:t>
              </a:r>
            </a:p>
          </p:txBody>
        </p:sp>
        <p:grpSp>
          <p:nvGrpSpPr>
            <p:cNvPr id="47" name="Group 46">
              <a:extLst>
                <a:ext uri="{FF2B5EF4-FFF2-40B4-BE49-F238E27FC236}">
                  <a16:creationId xmlns:a16="http://schemas.microsoft.com/office/drawing/2014/main" id="{D68D8E99-3337-2442-80CB-20970CBEFBAF}"/>
                </a:ext>
              </a:extLst>
            </p:cNvPr>
            <p:cNvGrpSpPr/>
            <p:nvPr/>
          </p:nvGrpSpPr>
          <p:grpSpPr>
            <a:xfrm>
              <a:off x="1449671" y="5925548"/>
              <a:ext cx="3862387" cy="3082334"/>
              <a:chOff x="1526159" y="5614836"/>
              <a:chExt cx="3862387" cy="3082334"/>
            </a:xfrm>
          </p:grpSpPr>
          <p:grpSp>
            <p:nvGrpSpPr>
              <p:cNvPr id="48" name="Group 47">
                <a:extLst>
                  <a:ext uri="{FF2B5EF4-FFF2-40B4-BE49-F238E27FC236}">
                    <a16:creationId xmlns:a16="http://schemas.microsoft.com/office/drawing/2014/main" id="{14ECBDA9-1CD4-7342-8DE8-4D3E80BA55A6}"/>
                  </a:ext>
                </a:extLst>
              </p:cNvPr>
              <p:cNvGrpSpPr/>
              <p:nvPr/>
            </p:nvGrpSpPr>
            <p:grpSpPr>
              <a:xfrm>
                <a:off x="1526159" y="5614836"/>
                <a:ext cx="3862387" cy="3082334"/>
                <a:chOff x="1186085" y="371475"/>
                <a:chExt cx="3862387" cy="3082334"/>
              </a:xfrm>
            </p:grpSpPr>
            <p:cxnSp>
              <p:nvCxnSpPr>
                <p:cNvPr id="69" name="Straight Connector 68">
                  <a:extLst>
                    <a:ext uri="{FF2B5EF4-FFF2-40B4-BE49-F238E27FC236}">
                      <a16:creationId xmlns:a16="http://schemas.microsoft.com/office/drawing/2014/main" id="{0877D5BB-7737-F240-852C-322E430AA6A9}"/>
                    </a:ext>
                  </a:extLst>
                </p:cNvPr>
                <p:cNvCxnSpPr/>
                <p:nvPr/>
              </p:nvCxnSpPr>
              <p:spPr>
                <a:xfrm>
                  <a:off x="1214438" y="371475"/>
                  <a:ext cx="0" cy="3057525"/>
                </a:xfrm>
                <a:prstGeom prst="line">
                  <a:avLst/>
                </a:prstGeom>
                <a:ln w="571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D63B736-29E8-7348-82C5-2FDCA37262A6}"/>
                    </a:ext>
                  </a:extLst>
                </p:cNvPr>
                <p:cNvCxnSpPr>
                  <a:cxnSpLocks/>
                </p:cNvCxnSpPr>
                <p:nvPr/>
              </p:nvCxnSpPr>
              <p:spPr>
                <a:xfrm flipH="1">
                  <a:off x="1186085" y="3453809"/>
                  <a:ext cx="3862387" cy="0"/>
                </a:xfrm>
                <a:prstGeom prst="line">
                  <a:avLst/>
                </a:prstGeom>
                <a:ln w="57150"/>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2B2EEFE9-D5AB-8A45-8DEE-DF3E6914BD2F}"/>
                  </a:ext>
                </a:extLst>
              </p:cNvPr>
              <p:cNvSpPr txBox="1"/>
              <p:nvPr/>
            </p:nvSpPr>
            <p:spPr>
              <a:xfrm>
                <a:off x="4293510" y="5614836"/>
                <a:ext cx="364202" cy="646331"/>
              </a:xfrm>
              <a:prstGeom prst="rect">
                <a:avLst/>
              </a:prstGeom>
              <a:noFill/>
            </p:spPr>
            <p:txBody>
              <a:bodyPr wrap="none" rtlCol="0">
                <a:spAutoFit/>
              </a:bodyPr>
              <a:lstStyle/>
              <a:p>
                <a:r>
                  <a:rPr lang="en-NL" sz="3600" dirty="0">
                    <a:solidFill>
                      <a:schemeClr val="tx1"/>
                    </a:solidFill>
                  </a:rPr>
                  <a:t>*</a:t>
                </a:r>
              </a:p>
            </p:txBody>
          </p:sp>
          <p:sp>
            <p:nvSpPr>
              <p:cNvPr id="50" name="TextBox 49">
                <a:extLst>
                  <a:ext uri="{FF2B5EF4-FFF2-40B4-BE49-F238E27FC236}">
                    <a16:creationId xmlns:a16="http://schemas.microsoft.com/office/drawing/2014/main" id="{BE4092AB-8F2A-AE44-8FED-9BBD8EC1111C}"/>
                  </a:ext>
                </a:extLst>
              </p:cNvPr>
              <p:cNvSpPr txBox="1"/>
              <p:nvPr/>
            </p:nvSpPr>
            <p:spPr>
              <a:xfrm>
                <a:off x="4577379" y="6226270"/>
                <a:ext cx="364202" cy="646331"/>
              </a:xfrm>
              <a:prstGeom prst="rect">
                <a:avLst/>
              </a:prstGeom>
              <a:noFill/>
            </p:spPr>
            <p:txBody>
              <a:bodyPr wrap="none" rtlCol="0">
                <a:spAutoFit/>
              </a:bodyPr>
              <a:lstStyle/>
              <a:p>
                <a:r>
                  <a:rPr lang="en-NL" sz="3600" dirty="0">
                    <a:solidFill>
                      <a:schemeClr val="tx1"/>
                    </a:solidFill>
                  </a:rPr>
                  <a:t>*</a:t>
                </a:r>
              </a:p>
            </p:txBody>
          </p:sp>
          <p:sp>
            <p:nvSpPr>
              <p:cNvPr id="51" name="TextBox 50">
                <a:extLst>
                  <a:ext uri="{FF2B5EF4-FFF2-40B4-BE49-F238E27FC236}">
                    <a16:creationId xmlns:a16="http://schemas.microsoft.com/office/drawing/2014/main" id="{78CD2202-835C-F645-B3B0-C7234B21739A}"/>
                  </a:ext>
                </a:extLst>
              </p:cNvPr>
              <p:cNvSpPr txBox="1"/>
              <p:nvPr/>
            </p:nvSpPr>
            <p:spPr>
              <a:xfrm>
                <a:off x="3879614" y="5706333"/>
                <a:ext cx="364202" cy="646331"/>
              </a:xfrm>
              <a:prstGeom prst="rect">
                <a:avLst/>
              </a:prstGeom>
              <a:noFill/>
            </p:spPr>
            <p:txBody>
              <a:bodyPr wrap="none" rtlCol="0">
                <a:spAutoFit/>
              </a:bodyPr>
              <a:lstStyle/>
              <a:p>
                <a:r>
                  <a:rPr lang="en-NL" sz="3600" dirty="0">
                    <a:solidFill>
                      <a:schemeClr val="tx1"/>
                    </a:solidFill>
                  </a:rPr>
                  <a:t>*</a:t>
                </a:r>
              </a:p>
            </p:txBody>
          </p:sp>
          <p:sp>
            <p:nvSpPr>
              <p:cNvPr id="52" name="TextBox 51">
                <a:extLst>
                  <a:ext uri="{FF2B5EF4-FFF2-40B4-BE49-F238E27FC236}">
                    <a16:creationId xmlns:a16="http://schemas.microsoft.com/office/drawing/2014/main" id="{30838793-998C-6A4A-BF2F-8E9B069C9152}"/>
                  </a:ext>
                </a:extLst>
              </p:cNvPr>
              <p:cNvSpPr txBox="1"/>
              <p:nvPr/>
            </p:nvSpPr>
            <p:spPr>
              <a:xfrm>
                <a:off x="4039382" y="6414219"/>
                <a:ext cx="364202" cy="646331"/>
              </a:xfrm>
              <a:prstGeom prst="rect">
                <a:avLst/>
              </a:prstGeom>
              <a:noFill/>
            </p:spPr>
            <p:txBody>
              <a:bodyPr wrap="none" rtlCol="0">
                <a:spAutoFit/>
              </a:bodyPr>
              <a:lstStyle/>
              <a:p>
                <a:r>
                  <a:rPr lang="en-NL" sz="3600" dirty="0">
                    <a:solidFill>
                      <a:schemeClr val="tx1"/>
                    </a:solidFill>
                  </a:rPr>
                  <a:t>*</a:t>
                </a:r>
              </a:p>
            </p:txBody>
          </p:sp>
          <p:sp>
            <p:nvSpPr>
              <p:cNvPr id="53" name="TextBox 52">
                <a:extLst>
                  <a:ext uri="{FF2B5EF4-FFF2-40B4-BE49-F238E27FC236}">
                    <a16:creationId xmlns:a16="http://schemas.microsoft.com/office/drawing/2014/main" id="{28648E2E-3B28-F145-A7D4-A24FF996111F}"/>
                  </a:ext>
                </a:extLst>
              </p:cNvPr>
              <p:cNvSpPr txBox="1"/>
              <p:nvPr/>
            </p:nvSpPr>
            <p:spPr>
              <a:xfrm>
                <a:off x="4577379" y="6555421"/>
                <a:ext cx="364202" cy="646331"/>
              </a:xfrm>
              <a:prstGeom prst="rect">
                <a:avLst/>
              </a:prstGeom>
              <a:noFill/>
            </p:spPr>
            <p:txBody>
              <a:bodyPr wrap="none" rtlCol="0">
                <a:spAutoFit/>
              </a:bodyPr>
              <a:lstStyle/>
              <a:p>
                <a:r>
                  <a:rPr lang="en-NL" sz="3600" dirty="0">
                    <a:solidFill>
                      <a:schemeClr val="tx1"/>
                    </a:solidFill>
                  </a:rPr>
                  <a:t>*</a:t>
                </a:r>
              </a:p>
            </p:txBody>
          </p:sp>
          <p:sp>
            <p:nvSpPr>
              <p:cNvPr id="54" name="TextBox 53">
                <a:extLst>
                  <a:ext uri="{FF2B5EF4-FFF2-40B4-BE49-F238E27FC236}">
                    <a16:creationId xmlns:a16="http://schemas.microsoft.com/office/drawing/2014/main" id="{D3ED8D0F-8B50-8541-9782-EEFA81014F23}"/>
                  </a:ext>
                </a:extLst>
              </p:cNvPr>
              <p:cNvSpPr txBox="1"/>
              <p:nvPr/>
            </p:nvSpPr>
            <p:spPr>
              <a:xfrm>
                <a:off x="2123234" y="7071866"/>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5" name="TextBox 54">
                <a:extLst>
                  <a:ext uri="{FF2B5EF4-FFF2-40B4-BE49-F238E27FC236}">
                    <a16:creationId xmlns:a16="http://schemas.microsoft.com/office/drawing/2014/main" id="{00428361-EE57-E54A-AB39-4625C5F7D0F6}"/>
                  </a:ext>
                </a:extLst>
              </p:cNvPr>
              <p:cNvSpPr txBox="1"/>
              <p:nvPr/>
            </p:nvSpPr>
            <p:spPr>
              <a:xfrm>
                <a:off x="2278853" y="766481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6" name="TextBox 55">
                <a:extLst>
                  <a:ext uri="{FF2B5EF4-FFF2-40B4-BE49-F238E27FC236}">
                    <a16:creationId xmlns:a16="http://schemas.microsoft.com/office/drawing/2014/main" id="{CBA7941F-6D98-F44B-9B8F-D60561FF94BE}"/>
                  </a:ext>
                </a:extLst>
              </p:cNvPr>
              <p:cNvSpPr txBox="1"/>
              <p:nvPr/>
            </p:nvSpPr>
            <p:spPr>
              <a:xfrm>
                <a:off x="2721764" y="7980937"/>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7" name="TextBox 56">
                <a:extLst>
                  <a:ext uri="{FF2B5EF4-FFF2-40B4-BE49-F238E27FC236}">
                    <a16:creationId xmlns:a16="http://schemas.microsoft.com/office/drawing/2014/main" id="{7A3AD694-425F-5A49-90B2-2C28201962D1}"/>
                  </a:ext>
                </a:extLst>
              </p:cNvPr>
              <p:cNvSpPr txBox="1"/>
              <p:nvPr/>
            </p:nvSpPr>
            <p:spPr>
              <a:xfrm>
                <a:off x="2438577" y="5938001"/>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8" name="TextBox 57">
                <a:extLst>
                  <a:ext uri="{FF2B5EF4-FFF2-40B4-BE49-F238E27FC236}">
                    <a16:creationId xmlns:a16="http://schemas.microsoft.com/office/drawing/2014/main" id="{92BE4D3D-E009-5048-AD0E-5963E637DFDD}"/>
                  </a:ext>
                </a:extLst>
              </p:cNvPr>
              <p:cNvSpPr txBox="1"/>
              <p:nvPr/>
            </p:nvSpPr>
            <p:spPr>
              <a:xfrm>
                <a:off x="4843638" y="8173950"/>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9" name="TextBox 58">
                <a:extLst>
                  <a:ext uri="{FF2B5EF4-FFF2-40B4-BE49-F238E27FC236}">
                    <a16:creationId xmlns:a16="http://schemas.microsoft.com/office/drawing/2014/main" id="{88861694-9026-BB4E-9474-9C978CEE58BB}"/>
                  </a:ext>
                </a:extLst>
              </p:cNvPr>
              <p:cNvSpPr txBox="1"/>
              <p:nvPr/>
            </p:nvSpPr>
            <p:spPr>
              <a:xfrm>
                <a:off x="4293873" y="785405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0" name="TextBox 59">
                <a:extLst>
                  <a:ext uri="{FF2B5EF4-FFF2-40B4-BE49-F238E27FC236}">
                    <a16:creationId xmlns:a16="http://schemas.microsoft.com/office/drawing/2014/main" id="{BFCB5107-CD58-F045-9BB0-9B8B9C136ADB}"/>
                  </a:ext>
                </a:extLst>
              </p:cNvPr>
              <p:cNvSpPr txBox="1"/>
              <p:nvPr/>
            </p:nvSpPr>
            <p:spPr>
              <a:xfrm>
                <a:off x="1829581" y="825416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1" name="TextBox 60">
                <a:extLst>
                  <a:ext uri="{FF2B5EF4-FFF2-40B4-BE49-F238E27FC236}">
                    <a16:creationId xmlns:a16="http://schemas.microsoft.com/office/drawing/2014/main" id="{E8B5BA4D-BE0C-8647-985E-5266F3446A2B}"/>
                  </a:ext>
                </a:extLst>
              </p:cNvPr>
              <p:cNvSpPr txBox="1"/>
              <p:nvPr/>
            </p:nvSpPr>
            <p:spPr>
              <a:xfrm>
                <a:off x="3658896" y="720175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2" name="TextBox 61">
                <a:extLst>
                  <a:ext uri="{FF2B5EF4-FFF2-40B4-BE49-F238E27FC236}">
                    <a16:creationId xmlns:a16="http://schemas.microsoft.com/office/drawing/2014/main" id="{77D83A64-4D8A-3743-A733-8B26004CC2E3}"/>
                  </a:ext>
                </a:extLst>
              </p:cNvPr>
              <p:cNvSpPr txBox="1"/>
              <p:nvPr/>
            </p:nvSpPr>
            <p:spPr>
              <a:xfrm>
                <a:off x="4784327" y="5706333"/>
                <a:ext cx="364202" cy="646331"/>
              </a:xfrm>
              <a:prstGeom prst="rect">
                <a:avLst/>
              </a:prstGeom>
              <a:noFill/>
            </p:spPr>
            <p:txBody>
              <a:bodyPr wrap="none" rtlCol="0">
                <a:spAutoFit/>
              </a:bodyPr>
              <a:lstStyle/>
              <a:p>
                <a:r>
                  <a:rPr lang="en-NL" sz="3600" dirty="0">
                    <a:solidFill>
                      <a:schemeClr val="tx1"/>
                    </a:solidFill>
                  </a:rPr>
                  <a:t>*</a:t>
                </a:r>
              </a:p>
            </p:txBody>
          </p:sp>
          <p:sp>
            <p:nvSpPr>
              <p:cNvPr id="63" name="TextBox 62">
                <a:extLst>
                  <a:ext uri="{FF2B5EF4-FFF2-40B4-BE49-F238E27FC236}">
                    <a16:creationId xmlns:a16="http://schemas.microsoft.com/office/drawing/2014/main" id="{A1E15216-3C1C-ED46-8FEC-AB8421AD03C9}"/>
                  </a:ext>
                </a:extLst>
              </p:cNvPr>
              <p:cNvSpPr txBox="1"/>
              <p:nvPr/>
            </p:nvSpPr>
            <p:spPr>
              <a:xfrm>
                <a:off x="1925067" y="6017511"/>
                <a:ext cx="364202" cy="646331"/>
              </a:xfrm>
              <a:prstGeom prst="rect">
                <a:avLst/>
              </a:prstGeom>
              <a:noFill/>
            </p:spPr>
            <p:txBody>
              <a:bodyPr wrap="none" rtlCol="0">
                <a:spAutoFit/>
              </a:bodyPr>
              <a:lstStyle/>
              <a:p>
                <a:r>
                  <a:rPr lang="en-NL" sz="3600" dirty="0">
                    <a:solidFill>
                      <a:schemeClr val="tx1"/>
                    </a:solidFill>
                  </a:rPr>
                  <a:t>*</a:t>
                </a:r>
              </a:p>
            </p:txBody>
          </p:sp>
          <p:sp>
            <p:nvSpPr>
              <p:cNvPr id="64" name="TextBox 63">
                <a:extLst>
                  <a:ext uri="{FF2B5EF4-FFF2-40B4-BE49-F238E27FC236}">
                    <a16:creationId xmlns:a16="http://schemas.microsoft.com/office/drawing/2014/main" id="{4EDD2A06-7CC6-E148-9498-C2F2F43E3A45}"/>
                  </a:ext>
                </a:extLst>
              </p:cNvPr>
              <p:cNvSpPr txBox="1"/>
              <p:nvPr/>
            </p:nvSpPr>
            <p:spPr>
              <a:xfrm>
                <a:off x="2713226" y="6140582"/>
                <a:ext cx="364202" cy="646331"/>
              </a:xfrm>
              <a:prstGeom prst="rect">
                <a:avLst/>
              </a:prstGeom>
              <a:noFill/>
            </p:spPr>
            <p:txBody>
              <a:bodyPr wrap="none" rtlCol="0">
                <a:spAutoFit/>
              </a:bodyPr>
              <a:lstStyle/>
              <a:p>
                <a:r>
                  <a:rPr lang="en-NL" sz="3600" dirty="0">
                    <a:solidFill>
                      <a:schemeClr val="tx1"/>
                    </a:solidFill>
                  </a:rPr>
                  <a:t>*</a:t>
                </a:r>
              </a:p>
            </p:txBody>
          </p:sp>
          <p:sp>
            <p:nvSpPr>
              <p:cNvPr id="65" name="TextBox 64">
                <a:extLst>
                  <a:ext uri="{FF2B5EF4-FFF2-40B4-BE49-F238E27FC236}">
                    <a16:creationId xmlns:a16="http://schemas.microsoft.com/office/drawing/2014/main" id="{D366ADC3-0978-FE48-9040-722005C53279}"/>
                  </a:ext>
                </a:extLst>
              </p:cNvPr>
              <p:cNvSpPr txBox="1"/>
              <p:nvPr/>
            </p:nvSpPr>
            <p:spPr>
              <a:xfrm>
                <a:off x="3244276" y="770338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6" name="TextBox 65">
                <a:extLst>
                  <a:ext uri="{FF2B5EF4-FFF2-40B4-BE49-F238E27FC236}">
                    <a16:creationId xmlns:a16="http://schemas.microsoft.com/office/drawing/2014/main" id="{E591EB72-7573-E846-BB0F-73B10E0A89CA}"/>
                  </a:ext>
                </a:extLst>
              </p:cNvPr>
              <p:cNvSpPr txBox="1"/>
              <p:nvPr/>
            </p:nvSpPr>
            <p:spPr>
              <a:xfrm>
                <a:off x="4250969" y="7025653"/>
                <a:ext cx="364202" cy="646331"/>
              </a:xfrm>
              <a:prstGeom prst="rect">
                <a:avLst/>
              </a:prstGeom>
              <a:noFill/>
            </p:spPr>
            <p:txBody>
              <a:bodyPr wrap="none" rtlCol="0">
                <a:spAutoFit/>
              </a:bodyPr>
              <a:lstStyle/>
              <a:p>
                <a:r>
                  <a:rPr lang="en-NL" sz="3600" dirty="0">
                    <a:solidFill>
                      <a:schemeClr val="tx1"/>
                    </a:solidFill>
                  </a:rPr>
                  <a:t>*</a:t>
                </a:r>
              </a:p>
            </p:txBody>
          </p:sp>
          <p:sp>
            <p:nvSpPr>
              <p:cNvPr id="67" name="TextBox 66">
                <a:extLst>
                  <a:ext uri="{FF2B5EF4-FFF2-40B4-BE49-F238E27FC236}">
                    <a16:creationId xmlns:a16="http://schemas.microsoft.com/office/drawing/2014/main" id="{D37EF58F-2CF1-D340-A8FE-FACAD39B3192}"/>
                  </a:ext>
                </a:extLst>
              </p:cNvPr>
              <p:cNvSpPr txBox="1"/>
              <p:nvPr/>
            </p:nvSpPr>
            <p:spPr>
              <a:xfrm>
                <a:off x="3155950" y="6632508"/>
                <a:ext cx="364202" cy="646331"/>
              </a:xfrm>
              <a:prstGeom prst="rect">
                <a:avLst/>
              </a:prstGeom>
              <a:noFill/>
            </p:spPr>
            <p:txBody>
              <a:bodyPr wrap="none" rtlCol="0">
                <a:spAutoFit/>
              </a:bodyPr>
              <a:lstStyle/>
              <a:p>
                <a:r>
                  <a:rPr lang="en-NL" sz="3600" dirty="0">
                    <a:solidFill>
                      <a:schemeClr val="tx1"/>
                    </a:solidFill>
                  </a:rPr>
                  <a:t>*</a:t>
                </a:r>
              </a:p>
            </p:txBody>
          </p:sp>
          <p:sp>
            <p:nvSpPr>
              <p:cNvPr id="68" name="TextBox 67">
                <a:extLst>
                  <a:ext uri="{FF2B5EF4-FFF2-40B4-BE49-F238E27FC236}">
                    <a16:creationId xmlns:a16="http://schemas.microsoft.com/office/drawing/2014/main" id="{C0D7FC0A-8060-F44C-8114-228546370E08}"/>
                  </a:ext>
                </a:extLst>
              </p:cNvPr>
              <p:cNvSpPr txBox="1"/>
              <p:nvPr/>
            </p:nvSpPr>
            <p:spPr>
              <a:xfrm>
                <a:off x="2657677" y="6510463"/>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grpSp>
      </p:grpSp>
    </p:spTree>
    <p:extLst>
      <p:ext uri="{BB962C8B-B14F-4D97-AF65-F5344CB8AC3E}">
        <p14:creationId xmlns:p14="http://schemas.microsoft.com/office/powerpoint/2010/main" val="2059913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What if you only can pick 5 points?</a:t>
            </a:r>
          </a:p>
        </p:txBody>
      </p:sp>
      <p:grpSp>
        <p:nvGrpSpPr>
          <p:cNvPr id="31" name="Group 30">
            <a:extLst>
              <a:ext uri="{FF2B5EF4-FFF2-40B4-BE49-F238E27FC236}">
                <a16:creationId xmlns:a16="http://schemas.microsoft.com/office/drawing/2014/main" id="{9AA88264-7742-3A49-8EF7-37B661637909}"/>
              </a:ext>
            </a:extLst>
          </p:cNvPr>
          <p:cNvGrpSpPr/>
          <p:nvPr/>
        </p:nvGrpSpPr>
        <p:grpSpPr>
          <a:xfrm>
            <a:off x="4195286" y="2247557"/>
            <a:ext cx="3862387" cy="3283642"/>
            <a:chOff x="1449671" y="5724240"/>
            <a:chExt cx="3862387" cy="3283642"/>
          </a:xfrm>
        </p:grpSpPr>
        <p:sp>
          <p:nvSpPr>
            <p:cNvPr id="32" name="TextBox 31">
              <a:extLst>
                <a:ext uri="{FF2B5EF4-FFF2-40B4-BE49-F238E27FC236}">
                  <a16:creationId xmlns:a16="http://schemas.microsoft.com/office/drawing/2014/main" id="{023D07A1-1B70-0443-B333-082CCB71560D}"/>
                </a:ext>
              </a:extLst>
            </p:cNvPr>
            <p:cNvSpPr txBox="1"/>
            <p:nvPr/>
          </p:nvSpPr>
          <p:spPr>
            <a:xfrm>
              <a:off x="2696680" y="7581643"/>
              <a:ext cx="312906" cy="646331"/>
            </a:xfrm>
            <a:prstGeom prst="rect">
              <a:avLst/>
            </a:prstGeom>
            <a:noFill/>
          </p:spPr>
          <p:txBody>
            <a:bodyPr wrap="none" rtlCol="0">
              <a:spAutoFit/>
            </a:bodyPr>
            <a:lstStyle/>
            <a:p>
              <a:r>
                <a:rPr lang="en-NL" sz="3600" dirty="0">
                  <a:solidFill>
                    <a:schemeClr val="tx1"/>
                  </a:solidFill>
                </a:rPr>
                <a:t>.</a:t>
              </a:r>
            </a:p>
          </p:txBody>
        </p:sp>
        <p:sp>
          <p:nvSpPr>
            <p:cNvPr id="33" name="TextBox 32">
              <a:extLst>
                <a:ext uri="{FF2B5EF4-FFF2-40B4-BE49-F238E27FC236}">
                  <a16:creationId xmlns:a16="http://schemas.microsoft.com/office/drawing/2014/main" id="{20EBD844-899B-484F-8FFE-B9B17B55AAAC}"/>
                </a:ext>
              </a:extLst>
            </p:cNvPr>
            <p:cNvSpPr txBox="1"/>
            <p:nvPr/>
          </p:nvSpPr>
          <p:spPr>
            <a:xfrm>
              <a:off x="1684973" y="5724240"/>
              <a:ext cx="312906" cy="646331"/>
            </a:xfrm>
            <a:prstGeom prst="rect">
              <a:avLst/>
            </a:prstGeom>
            <a:noFill/>
          </p:spPr>
          <p:txBody>
            <a:bodyPr wrap="none" rtlCol="0">
              <a:spAutoFit/>
            </a:bodyPr>
            <a:lstStyle/>
            <a:p>
              <a:r>
                <a:rPr lang="en-NL" sz="3600" dirty="0">
                  <a:solidFill>
                    <a:schemeClr val="tx1"/>
                  </a:solidFill>
                </a:rPr>
                <a:t>.</a:t>
              </a:r>
            </a:p>
          </p:txBody>
        </p:sp>
        <p:sp>
          <p:nvSpPr>
            <p:cNvPr id="34" name="TextBox 33">
              <a:extLst>
                <a:ext uri="{FF2B5EF4-FFF2-40B4-BE49-F238E27FC236}">
                  <a16:creationId xmlns:a16="http://schemas.microsoft.com/office/drawing/2014/main" id="{7FA46787-979B-F24F-82F2-A422AA7B5FC7}"/>
                </a:ext>
              </a:extLst>
            </p:cNvPr>
            <p:cNvSpPr txBox="1"/>
            <p:nvPr/>
          </p:nvSpPr>
          <p:spPr>
            <a:xfrm>
              <a:off x="3514047" y="8161496"/>
              <a:ext cx="312906" cy="646331"/>
            </a:xfrm>
            <a:prstGeom prst="rect">
              <a:avLst/>
            </a:prstGeom>
            <a:noFill/>
          </p:spPr>
          <p:txBody>
            <a:bodyPr wrap="none" rtlCol="0">
              <a:spAutoFit/>
            </a:bodyPr>
            <a:lstStyle/>
            <a:p>
              <a:r>
                <a:rPr lang="en-NL" sz="3600" dirty="0">
                  <a:solidFill>
                    <a:schemeClr val="tx1"/>
                  </a:solidFill>
                </a:rPr>
                <a:t>.</a:t>
              </a:r>
            </a:p>
          </p:txBody>
        </p:sp>
        <p:sp>
          <p:nvSpPr>
            <p:cNvPr id="35" name="TextBox 34">
              <a:extLst>
                <a:ext uri="{FF2B5EF4-FFF2-40B4-BE49-F238E27FC236}">
                  <a16:creationId xmlns:a16="http://schemas.microsoft.com/office/drawing/2014/main" id="{59E1E4E5-B98E-6E42-B043-F050C6E55E66}"/>
                </a:ext>
              </a:extLst>
            </p:cNvPr>
            <p:cNvSpPr txBox="1"/>
            <p:nvPr/>
          </p:nvSpPr>
          <p:spPr>
            <a:xfrm>
              <a:off x="2512637" y="7048096"/>
              <a:ext cx="312906" cy="646331"/>
            </a:xfrm>
            <a:prstGeom prst="rect">
              <a:avLst/>
            </a:prstGeom>
            <a:noFill/>
          </p:spPr>
          <p:txBody>
            <a:bodyPr wrap="none" rtlCol="0">
              <a:spAutoFit/>
            </a:bodyPr>
            <a:lstStyle/>
            <a:p>
              <a:r>
                <a:rPr lang="en-NL" sz="3600" dirty="0">
                  <a:solidFill>
                    <a:schemeClr val="tx1"/>
                  </a:solidFill>
                </a:rPr>
                <a:t>.</a:t>
              </a:r>
            </a:p>
          </p:txBody>
        </p:sp>
        <p:sp>
          <p:nvSpPr>
            <p:cNvPr id="36" name="TextBox 35">
              <a:extLst>
                <a:ext uri="{FF2B5EF4-FFF2-40B4-BE49-F238E27FC236}">
                  <a16:creationId xmlns:a16="http://schemas.microsoft.com/office/drawing/2014/main" id="{CB034C68-EF7C-E64F-8045-52006E8DCE9B}"/>
                </a:ext>
              </a:extLst>
            </p:cNvPr>
            <p:cNvSpPr txBox="1"/>
            <p:nvPr/>
          </p:nvSpPr>
          <p:spPr>
            <a:xfrm>
              <a:off x="3046464" y="5812006"/>
              <a:ext cx="312906" cy="646331"/>
            </a:xfrm>
            <a:prstGeom prst="rect">
              <a:avLst/>
            </a:prstGeom>
            <a:noFill/>
          </p:spPr>
          <p:txBody>
            <a:bodyPr wrap="none" rtlCol="0">
              <a:spAutoFit/>
            </a:bodyPr>
            <a:lstStyle/>
            <a:p>
              <a:r>
                <a:rPr lang="en-NL" sz="3600" dirty="0">
                  <a:solidFill>
                    <a:schemeClr val="tx1"/>
                  </a:solidFill>
                </a:rPr>
                <a:t>.</a:t>
              </a:r>
            </a:p>
          </p:txBody>
        </p:sp>
        <p:sp>
          <p:nvSpPr>
            <p:cNvPr id="37" name="TextBox 36">
              <a:extLst>
                <a:ext uri="{FF2B5EF4-FFF2-40B4-BE49-F238E27FC236}">
                  <a16:creationId xmlns:a16="http://schemas.microsoft.com/office/drawing/2014/main" id="{2ADA4FD3-6D5E-BA4E-B99B-272907A3E50A}"/>
                </a:ext>
              </a:extLst>
            </p:cNvPr>
            <p:cNvSpPr txBox="1"/>
            <p:nvPr/>
          </p:nvSpPr>
          <p:spPr>
            <a:xfrm>
              <a:off x="4767150" y="7567818"/>
              <a:ext cx="312906" cy="646331"/>
            </a:xfrm>
            <a:prstGeom prst="rect">
              <a:avLst/>
            </a:prstGeom>
            <a:noFill/>
          </p:spPr>
          <p:txBody>
            <a:bodyPr wrap="none" rtlCol="0">
              <a:spAutoFit/>
            </a:bodyPr>
            <a:lstStyle/>
            <a:p>
              <a:r>
                <a:rPr lang="en-NL" sz="3600" dirty="0">
                  <a:solidFill>
                    <a:schemeClr val="tx1"/>
                  </a:solidFill>
                </a:rPr>
                <a:t>.</a:t>
              </a:r>
            </a:p>
          </p:txBody>
        </p:sp>
        <p:sp>
          <p:nvSpPr>
            <p:cNvPr id="38" name="TextBox 37">
              <a:extLst>
                <a:ext uri="{FF2B5EF4-FFF2-40B4-BE49-F238E27FC236}">
                  <a16:creationId xmlns:a16="http://schemas.microsoft.com/office/drawing/2014/main" id="{8DF8BEE8-D58F-5543-BCD7-254456E5AE48}"/>
                </a:ext>
              </a:extLst>
            </p:cNvPr>
            <p:cNvSpPr txBox="1"/>
            <p:nvPr/>
          </p:nvSpPr>
          <p:spPr>
            <a:xfrm>
              <a:off x="3901919" y="6227323"/>
              <a:ext cx="312906" cy="646331"/>
            </a:xfrm>
            <a:prstGeom prst="rect">
              <a:avLst/>
            </a:prstGeom>
            <a:noFill/>
          </p:spPr>
          <p:txBody>
            <a:bodyPr wrap="none" rtlCol="0">
              <a:spAutoFit/>
            </a:bodyPr>
            <a:lstStyle/>
            <a:p>
              <a:r>
                <a:rPr lang="en-NL" sz="3600" dirty="0">
                  <a:solidFill>
                    <a:schemeClr val="tx1"/>
                  </a:solidFill>
                </a:rPr>
                <a:t>.</a:t>
              </a:r>
            </a:p>
          </p:txBody>
        </p:sp>
        <p:sp>
          <p:nvSpPr>
            <p:cNvPr id="39" name="TextBox 38">
              <a:extLst>
                <a:ext uri="{FF2B5EF4-FFF2-40B4-BE49-F238E27FC236}">
                  <a16:creationId xmlns:a16="http://schemas.microsoft.com/office/drawing/2014/main" id="{655F85F1-B58E-4C45-8389-5B79D137E32F}"/>
                </a:ext>
              </a:extLst>
            </p:cNvPr>
            <p:cNvSpPr txBox="1"/>
            <p:nvPr/>
          </p:nvSpPr>
          <p:spPr>
            <a:xfrm>
              <a:off x="1611542" y="7848958"/>
              <a:ext cx="312906" cy="646331"/>
            </a:xfrm>
            <a:prstGeom prst="rect">
              <a:avLst/>
            </a:prstGeom>
            <a:noFill/>
          </p:spPr>
          <p:txBody>
            <a:bodyPr wrap="none" rtlCol="0">
              <a:spAutoFit/>
            </a:bodyPr>
            <a:lstStyle/>
            <a:p>
              <a:r>
                <a:rPr lang="en-NL" sz="3600" dirty="0">
                  <a:solidFill>
                    <a:schemeClr val="tx1"/>
                  </a:solidFill>
                </a:rPr>
                <a:t>.</a:t>
              </a:r>
            </a:p>
          </p:txBody>
        </p:sp>
        <p:sp>
          <p:nvSpPr>
            <p:cNvPr id="40" name="TextBox 39">
              <a:extLst>
                <a:ext uri="{FF2B5EF4-FFF2-40B4-BE49-F238E27FC236}">
                  <a16:creationId xmlns:a16="http://schemas.microsoft.com/office/drawing/2014/main" id="{E42491C2-F9C3-5C4B-B1F5-B5D9ADA6DBC4}"/>
                </a:ext>
              </a:extLst>
            </p:cNvPr>
            <p:cNvSpPr txBox="1"/>
            <p:nvPr/>
          </p:nvSpPr>
          <p:spPr>
            <a:xfrm>
              <a:off x="4563881" y="6066750"/>
              <a:ext cx="312906" cy="646331"/>
            </a:xfrm>
            <a:prstGeom prst="rect">
              <a:avLst/>
            </a:prstGeom>
            <a:noFill/>
          </p:spPr>
          <p:txBody>
            <a:bodyPr wrap="none" rtlCol="0">
              <a:spAutoFit/>
            </a:bodyPr>
            <a:lstStyle/>
            <a:p>
              <a:r>
                <a:rPr lang="en-NL" sz="3600" dirty="0">
                  <a:solidFill>
                    <a:schemeClr val="tx1"/>
                  </a:solidFill>
                </a:rPr>
                <a:t>.</a:t>
              </a:r>
            </a:p>
          </p:txBody>
        </p:sp>
        <p:sp>
          <p:nvSpPr>
            <p:cNvPr id="41" name="TextBox 40">
              <a:extLst>
                <a:ext uri="{FF2B5EF4-FFF2-40B4-BE49-F238E27FC236}">
                  <a16:creationId xmlns:a16="http://schemas.microsoft.com/office/drawing/2014/main" id="{6492B198-8BB0-A649-932B-00D9265C977A}"/>
                </a:ext>
              </a:extLst>
            </p:cNvPr>
            <p:cNvSpPr txBox="1"/>
            <p:nvPr/>
          </p:nvSpPr>
          <p:spPr>
            <a:xfrm>
              <a:off x="3294341" y="7155491"/>
              <a:ext cx="312906" cy="646331"/>
            </a:xfrm>
            <a:prstGeom prst="rect">
              <a:avLst/>
            </a:prstGeom>
            <a:noFill/>
          </p:spPr>
          <p:txBody>
            <a:bodyPr wrap="none" rtlCol="0">
              <a:spAutoFit/>
            </a:bodyPr>
            <a:lstStyle/>
            <a:p>
              <a:r>
                <a:rPr lang="en-NL" sz="3600" dirty="0">
                  <a:solidFill>
                    <a:schemeClr val="tx1"/>
                  </a:solidFill>
                </a:rPr>
                <a:t>.</a:t>
              </a:r>
            </a:p>
          </p:txBody>
        </p:sp>
        <p:sp>
          <p:nvSpPr>
            <p:cNvPr id="42" name="TextBox 41">
              <a:extLst>
                <a:ext uri="{FF2B5EF4-FFF2-40B4-BE49-F238E27FC236}">
                  <a16:creationId xmlns:a16="http://schemas.microsoft.com/office/drawing/2014/main" id="{FE4C3B30-E300-3441-9853-B743AC508354}"/>
                </a:ext>
              </a:extLst>
            </p:cNvPr>
            <p:cNvSpPr txBox="1"/>
            <p:nvPr/>
          </p:nvSpPr>
          <p:spPr>
            <a:xfrm>
              <a:off x="4132173" y="7478656"/>
              <a:ext cx="312906" cy="646331"/>
            </a:xfrm>
            <a:prstGeom prst="rect">
              <a:avLst/>
            </a:prstGeom>
            <a:noFill/>
          </p:spPr>
          <p:txBody>
            <a:bodyPr wrap="none" rtlCol="0">
              <a:spAutoFit/>
            </a:bodyPr>
            <a:lstStyle/>
            <a:p>
              <a:r>
                <a:rPr lang="en-NL" sz="3600" dirty="0">
                  <a:solidFill>
                    <a:schemeClr val="tx1"/>
                  </a:solidFill>
                </a:rPr>
                <a:t>.</a:t>
              </a:r>
            </a:p>
          </p:txBody>
        </p:sp>
        <p:sp>
          <p:nvSpPr>
            <p:cNvPr id="43" name="TextBox 42">
              <a:extLst>
                <a:ext uri="{FF2B5EF4-FFF2-40B4-BE49-F238E27FC236}">
                  <a16:creationId xmlns:a16="http://schemas.microsoft.com/office/drawing/2014/main" id="{09DCDE0F-2A56-8942-B8CA-134B8B6B19F9}"/>
                </a:ext>
              </a:extLst>
            </p:cNvPr>
            <p:cNvSpPr txBox="1"/>
            <p:nvPr/>
          </p:nvSpPr>
          <p:spPr>
            <a:xfrm>
              <a:off x="3558713" y="6754873"/>
              <a:ext cx="312906" cy="646331"/>
            </a:xfrm>
            <a:prstGeom prst="rect">
              <a:avLst/>
            </a:prstGeom>
            <a:noFill/>
          </p:spPr>
          <p:txBody>
            <a:bodyPr wrap="none" rtlCol="0">
              <a:spAutoFit/>
            </a:bodyPr>
            <a:lstStyle/>
            <a:p>
              <a:r>
                <a:rPr lang="en-NL" sz="3600" dirty="0">
                  <a:solidFill>
                    <a:schemeClr val="tx1"/>
                  </a:solidFill>
                </a:rPr>
                <a:t>.</a:t>
              </a:r>
            </a:p>
          </p:txBody>
        </p:sp>
        <p:sp>
          <p:nvSpPr>
            <p:cNvPr id="44" name="TextBox 43">
              <a:extLst>
                <a:ext uri="{FF2B5EF4-FFF2-40B4-BE49-F238E27FC236}">
                  <a16:creationId xmlns:a16="http://schemas.microsoft.com/office/drawing/2014/main" id="{F8283FE8-3EEC-D844-B05A-BE1D00D3B382}"/>
                </a:ext>
              </a:extLst>
            </p:cNvPr>
            <p:cNvSpPr txBox="1"/>
            <p:nvPr/>
          </p:nvSpPr>
          <p:spPr>
            <a:xfrm>
              <a:off x="1655620" y="6767187"/>
              <a:ext cx="312906" cy="646331"/>
            </a:xfrm>
            <a:prstGeom prst="rect">
              <a:avLst/>
            </a:prstGeom>
            <a:noFill/>
          </p:spPr>
          <p:txBody>
            <a:bodyPr wrap="none" rtlCol="0">
              <a:spAutoFit/>
            </a:bodyPr>
            <a:lstStyle/>
            <a:p>
              <a:r>
                <a:rPr lang="en-NL" sz="3600" dirty="0">
                  <a:solidFill>
                    <a:schemeClr val="tx1"/>
                  </a:solidFill>
                </a:rPr>
                <a:t>.</a:t>
              </a:r>
            </a:p>
          </p:txBody>
        </p:sp>
        <p:sp>
          <p:nvSpPr>
            <p:cNvPr id="45" name="TextBox 44">
              <a:extLst>
                <a:ext uri="{FF2B5EF4-FFF2-40B4-BE49-F238E27FC236}">
                  <a16:creationId xmlns:a16="http://schemas.microsoft.com/office/drawing/2014/main" id="{8B472A16-7E8A-7048-ACE1-B2F75F7840F6}"/>
                </a:ext>
              </a:extLst>
            </p:cNvPr>
            <p:cNvSpPr txBox="1"/>
            <p:nvPr/>
          </p:nvSpPr>
          <p:spPr>
            <a:xfrm>
              <a:off x="2353133" y="8316593"/>
              <a:ext cx="312906" cy="646331"/>
            </a:xfrm>
            <a:prstGeom prst="rect">
              <a:avLst/>
            </a:prstGeom>
            <a:noFill/>
          </p:spPr>
          <p:txBody>
            <a:bodyPr wrap="none" rtlCol="0">
              <a:spAutoFit/>
            </a:bodyPr>
            <a:lstStyle/>
            <a:p>
              <a:r>
                <a:rPr lang="en-NL" sz="3600" dirty="0">
                  <a:solidFill>
                    <a:schemeClr val="tx1"/>
                  </a:solidFill>
                </a:rPr>
                <a:t>.</a:t>
              </a:r>
            </a:p>
          </p:txBody>
        </p:sp>
        <p:sp>
          <p:nvSpPr>
            <p:cNvPr id="46" name="TextBox 45">
              <a:extLst>
                <a:ext uri="{FF2B5EF4-FFF2-40B4-BE49-F238E27FC236}">
                  <a16:creationId xmlns:a16="http://schemas.microsoft.com/office/drawing/2014/main" id="{682D461F-6752-4F41-8F71-BEDBC1C64A4D}"/>
                </a:ext>
              </a:extLst>
            </p:cNvPr>
            <p:cNvSpPr txBox="1"/>
            <p:nvPr/>
          </p:nvSpPr>
          <p:spPr>
            <a:xfrm>
              <a:off x="4823586" y="7011039"/>
              <a:ext cx="312906" cy="646331"/>
            </a:xfrm>
            <a:prstGeom prst="rect">
              <a:avLst/>
            </a:prstGeom>
            <a:noFill/>
          </p:spPr>
          <p:txBody>
            <a:bodyPr wrap="none" rtlCol="0">
              <a:spAutoFit/>
            </a:bodyPr>
            <a:lstStyle/>
            <a:p>
              <a:r>
                <a:rPr lang="en-NL" sz="3600" dirty="0">
                  <a:solidFill>
                    <a:schemeClr val="tx1"/>
                  </a:solidFill>
                </a:rPr>
                <a:t>.</a:t>
              </a:r>
            </a:p>
          </p:txBody>
        </p:sp>
        <p:grpSp>
          <p:nvGrpSpPr>
            <p:cNvPr id="47" name="Group 46">
              <a:extLst>
                <a:ext uri="{FF2B5EF4-FFF2-40B4-BE49-F238E27FC236}">
                  <a16:creationId xmlns:a16="http://schemas.microsoft.com/office/drawing/2014/main" id="{D68D8E99-3337-2442-80CB-20970CBEFBAF}"/>
                </a:ext>
              </a:extLst>
            </p:cNvPr>
            <p:cNvGrpSpPr/>
            <p:nvPr/>
          </p:nvGrpSpPr>
          <p:grpSpPr>
            <a:xfrm>
              <a:off x="1449671" y="5925548"/>
              <a:ext cx="3862387" cy="3082334"/>
              <a:chOff x="1526159" y="5614836"/>
              <a:chExt cx="3862387" cy="3082334"/>
            </a:xfrm>
          </p:grpSpPr>
          <p:grpSp>
            <p:nvGrpSpPr>
              <p:cNvPr id="48" name="Group 47">
                <a:extLst>
                  <a:ext uri="{FF2B5EF4-FFF2-40B4-BE49-F238E27FC236}">
                    <a16:creationId xmlns:a16="http://schemas.microsoft.com/office/drawing/2014/main" id="{14ECBDA9-1CD4-7342-8DE8-4D3E80BA55A6}"/>
                  </a:ext>
                </a:extLst>
              </p:cNvPr>
              <p:cNvGrpSpPr/>
              <p:nvPr/>
            </p:nvGrpSpPr>
            <p:grpSpPr>
              <a:xfrm>
                <a:off x="1526159" y="5614836"/>
                <a:ext cx="3862387" cy="3082334"/>
                <a:chOff x="1186085" y="371475"/>
                <a:chExt cx="3862387" cy="3082334"/>
              </a:xfrm>
            </p:grpSpPr>
            <p:cxnSp>
              <p:nvCxnSpPr>
                <p:cNvPr id="69" name="Straight Connector 68">
                  <a:extLst>
                    <a:ext uri="{FF2B5EF4-FFF2-40B4-BE49-F238E27FC236}">
                      <a16:creationId xmlns:a16="http://schemas.microsoft.com/office/drawing/2014/main" id="{0877D5BB-7737-F240-852C-322E430AA6A9}"/>
                    </a:ext>
                  </a:extLst>
                </p:cNvPr>
                <p:cNvCxnSpPr/>
                <p:nvPr/>
              </p:nvCxnSpPr>
              <p:spPr>
                <a:xfrm>
                  <a:off x="1214438" y="371475"/>
                  <a:ext cx="0" cy="3057525"/>
                </a:xfrm>
                <a:prstGeom prst="line">
                  <a:avLst/>
                </a:prstGeom>
                <a:ln w="571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D63B736-29E8-7348-82C5-2FDCA37262A6}"/>
                    </a:ext>
                  </a:extLst>
                </p:cNvPr>
                <p:cNvCxnSpPr>
                  <a:cxnSpLocks/>
                </p:cNvCxnSpPr>
                <p:nvPr/>
              </p:nvCxnSpPr>
              <p:spPr>
                <a:xfrm flipH="1">
                  <a:off x="1186085" y="3453809"/>
                  <a:ext cx="3862387" cy="0"/>
                </a:xfrm>
                <a:prstGeom prst="line">
                  <a:avLst/>
                </a:prstGeom>
                <a:ln w="57150"/>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2B2EEFE9-D5AB-8A45-8DEE-DF3E6914BD2F}"/>
                  </a:ext>
                </a:extLst>
              </p:cNvPr>
              <p:cNvSpPr txBox="1"/>
              <p:nvPr/>
            </p:nvSpPr>
            <p:spPr>
              <a:xfrm>
                <a:off x="4293510" y="5614836"/>
                <a:ext cx="364202" cy="646331"/>
              </a:xfrm>
              <a:prstGeom prst="rect">
                <a:avLst/>
              </a:prstGeom>
              <a:noFill/>
            </p:spPr>
            <p:txBody>
              <a:bodyPr wrap="none" rtlCol="0">
                <a:spAutoFit/>
              </a:bodyPr>
              <a:lstStyle/>
              <a:p>
                <a:r>
                  <a:rPr lang="en-NL" sz="3600" dirty="0">
                    <a:solidFill>
                      <a:schemeClr val="tx1"/>
                    </a:solidFill>
                  </a:rPr>
                  <a:t>*</a:t>
                </a:r>
              </a:p>
            </p:txBody>
          </p:sp>
          <p:sp>
            <p:nvSpPr>
              <p:cNvPr id="50" name="TextBox 49">
                <a:extLst>
                  <a:ext uri="{FF2B5EF4-FFF2-40B4-BE49-F238E27FC236}">
                    <a16:creationId xmlns:a16="http://schemas.microsoft.com/office/drawing/2014/main" id="{BE4092AB-8F2A-AE44-8FED-9BBD8EC1111C}"/>
                  </a:ext>
                </a:extLst>
              </p:cNvPr>
              <p:cNvSpPr txBox="1"/>
              <p:nvPr/>
            </p:nvSpPr>
            <p:spPr>
              <a:xfrm>
                <a:off x="4577379" y="6226270"/>
                <a:ext cx="364202" cy="646331"/>
              </a:xfrm>
              <a:prstGeom prst="rect">
                <a:avLst/>
              </a:prstGeom>
              <a:noFill/>
            </p:spPr>
            <p:txBody>
              <a:bodyPr wrap="none" rtlCol="0">
                <a:spAutoFit/>
              </a:bodyPr>
              <a:lstStyle/>
              <a:p>
                <a:r>
                  <a:rPr lang="en-NL" sz="3600" dirty="0">
                    <a:solidFill>
                      <a:schemeClr val="tx1"/>
                    </a:solidFill>
                  </a:rPr>
                  <a:t>*</a:t>
                </a:r>
              </a:p>
            </p:txBody>
          </p:sp>
          <p:sp>
            <p:nvSpPr>
              <p:cNvPr id="51" name="TextBox 50">
                <a:extLst>
                  <a:ext uri="{FF2B5EF4-FFF2-40B4-BE49-F238E27FC236}">
                    <a16:creationId xmlns:a16="http://schemas.microsoft.com/office/drawing/2014/main" id="{78CD2202-835C-F645-B3B0-C7234B21739A}"/>
                  </a:ext>
                </a:extLst>
              </p:cNvPr>
              <p:cNvSpPr txBox="1"/>
              <p:nvPr/>
            </p:nvSpPr>
            <p:spPr>
              <a:xfrm>
                <a:off x="3879614" y="5706333"/>
                <a:ext cx="364202" cy="646331"/>
              </a:xfrm>
              <a:prstGeom prst="rect">
                <a:avLst/>
              </a:prstGeom>
              <a:noFill/>
            </p:spPr>
            <p:txBody>
              <a:bodyPr wrap="none" rtlCol="0">
                <a:spAutoFit/>
              </a:bodyPr>
              <a:lstStyle/>
              <a:p>
                <a:r>
                  <a:rPr lang="en-NL" sz="3600" dirty="0">
                    <a:solidFill>
                      <a:schemeClr val="tx1"/>
                    </a:solidFill>
                  </a:rPr>
                  <a:t>*</a:t>
                </a:r>
              </a:p>
            </p:txBody>
          </p:sp>
          <p:sp>
            <p:nvSpPr>
              <p:cNvPr id="52" name="TextBox 51">
                <a:extLst>
                  <a:ext uri="{FF2B5EF4-FFF2-40B4-BE49-F238E27FC236}">
                    <a16:creationId xmlns:a16="http://schemas.microsoft.com/office/drawing/2014/main" id="{30838793-998C-6A4A-BF2F-8E9B069C9152}"/>
                  </a:ext>
                </a:extLst>
              </p:cNvPr>
              <p:cNvSpPr txBox="1"/>
              <p:nvPr/>
            </p:nvSpPr>
            <p:spPr>
              <a:xfrm>
                <a:off x="4039382" y="6414219"/>
                <a:ext cx="364202" cy="646331"/>
              </a:xfrm>
              <a:prstGeom prst="rect">
                <a:avLst/>
              </a:prstGeom>
              <a:noFill/>
            </p:spPr>
            <p:txBody>
              <a:bodyPr wrap="none" rtlCol="0">
                <a:spAutoFit/>
              </a:bodyPr>
              <a:lstStyle/>
              <a:p>
                <a:r>
                  <a:rPr lang="en-NL" sz="3600" dirty="0">
                    <a:solidFill>
                      <a:schemeClr val="tx1"/>
                    </a:solidFill>
                  </a:rPr>
                  <a:t>*</a:t>
                </a:r>
              </a:p>
            </p:txBody>
          </p:sp>
          <p:sp>
            <p:nvSpPr>
              <p:cNvPr id="53" name="TextBox 52">
                <a:extLst>
                  <a:ext uri="{FF2B5EF4-FFF2-40B4-BE49-F238E27FC236}">
                    <a16:creationId xmlns:a16="http://schemas.microsoft.com/office/drawing/2014/main" id="{28648E2E-3B28-F145-A7D4-A24FF996111F}"/>
                  </a:ext>
                </a:extLst>
              </p:cNvPr>
              <p:cNvSpPr txBox="1"/>
              <p:nvPr/>
            </p:nvSpPr>
            <p:spPr>
              <a:xfrm>
                <a:off x="4577379" y="6555421"/>
                <a:ext cx="364202" cy="646331"/>
              </a:xfrm>
              <a:prstGeom prst="rect">
                <a:avLst/>
              </a:prstGeom>
              <a:noFill/>
            </p:spPr>
            <p:txBody>
              <a:bodyPr wrap="none" rtlCol="0">
                <a:spAutoFit/>
              </a:bodyPr>
              <a:lstStyle/>
              <a:p>
                <a:r>
                  <a:rPr lang="en-NL" sz="3600" dirty="0">
                    <a:solidFill>
                      <a:schemeClr val="tx1"/>
                    </a:solidFill>
                  </a:rPr>
                  <a:t>*</a:t>
                </a:r>
              </a:p>
            </p:txBody>
          </p:sp>
          <p:sp>
            <p:nvSpPr>
              <p:cNvPr id="54" name="TextBox 53">
                <a:extLst>
                  <a:ext uri="{FF2B5EF4-FFF2-40B4-BE49-F238E27FC236}">
                    <a16:creationId xmlns:a16="http://schemas.microsoft.com/office/drawing/2014/main" id="{D3ED8D0F-8B50-8541-9782-EEFA81014F23}"/>
                  </a:ext>
                </a:extLst>
              </p:cNvPr>
              <p:cNvSpPr txBox="1"/>
              <p:nvPr/>
            </p:nvSpPr>
            <p:spPr>
              <a:xfrm>
                <a:off x="2123234" y="7071866"/>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5" name="TextBox 54">
                <a:extLst>
                  <a:ext uri="{FF2B5EF4-FFF2-40B4-BE49-F238E27FC236}">
                    <a16:creationId xmlns:a16="http://schemas.microsoft.com/office/drawing/2014/main" id="{00428361-EE57-E54A-AB39-4625C5F7D0F6}"/>
                  </a:ext>
                </a:extLst>
              </p:cNvPr>
              <p:cNvSpPr txBox="1"/>
              <p:nvPr/>
            </p:nvSpPr>
            <p:spPr>
              <a:xfrm>
                <a:off x="2278853" y="766481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6" name="TextBox 55">
                <a:extLst>
                  <a:ext uri="{FF2B5EF4-FFF2-40B4-BE49-F238E27FC236}">
                    <a16:creationId xmlns:a16="http://schemas.microsoft.com/office/drawing/2014/main" id="{CBA7941F-6D98-F44B-9B8F-D60561FF94BE}"/>
                  </a:ext>
                </a:extLst>
              </p:cNvPr>
              <p:cNvSpPr txBox="1"/>
              <p:nvPr/>
            </p:nvSpPr>
            <p:spPr>
              <a:xfrm>
                <a:off x="2721764" y="7980937"/>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7" name="TextBox 56">
                <a:extLst>
                  <a:ext uri="{FF2B5EF4-FFF2-40B4-BE49-F238E27FC236}">
                    <a16:creationId xmlns:a16="http://schemas.microsoft.com/office/drawing/2014/main" id="{7A3AD694-425F-5A49-90B2-2C28201962D1}"/>
                  </a:ext>
                </a:extLst>
              </p:cNvPr>
              <p:cNvSpPr txBox="1"/>
              <p:nvPr/>
            </p:nvSpPr>
            <p:spPr>
              <a:xfrm>
                <a:off x="2438577" y="5938001"/>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8" name="TextBox 57">
                <a:extLst>
                  <a:ext uri="{FF2B5EF4-FFF2-40B4-BE49-F238E27FC236}">
                    <a16:creationId xmlns:a16="http://schemas.microsoft.com/office/drawing/2014/main" id="{92BE4D3D-E009-5048-AD0E-5963E637DFDD}"/>
                  </a:ext>
                </a:extLst>
              </p:cNvPr>
              <p:cNvSpPr txBox="1"/>
              <p:nvPr/>
            </p:nvSpPr>
            <p:spPr>
              <a:xfrm>
                <a:off x="4843638" y="8173950"/>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9" name="TextBox 58">
                <a:extLst>
                  <a:ext uri="{FF2B5EF4-FFF2-40B4-BE49-F238E27FC236}">
                    <a16:creationId xmlns:a16="http://schemas.microsoft.com/office/drawing/2014/main" id="{88861694-9026-BB4E-9474-9C978CEE58BB}"/>
                  </a:ext>
                </a:extLst>
              </p:cNvPr>
              <p:cNvSpPr txBox="1"/>
              <p:nvPr/>
            </p:nvSpPr>
            <p:spPr>
              <a:xfrm>
                <a:off x="4293873" y="785405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0" name="TextBox 59">
                <a:extLst>
                  <a:ext uri="{FF2B5EF4-FFF2-40B4-BE49-F238E27FC236}">
                    <a16:creationId xmlns:a16="http://schemas.microsoft.com/office/drawing/2014/main" id="{BFCB5107-CD58-F045-9BB0-9B8B9C136ADB}"/>
                  </a:ext>
                </a:extLst>
              </p:cNvPr>
              <p:cNvSpPr txBox="1"/>
              <p:nvPr/>
            </p:nvSpPr>
            <p:spPr>
              <a:xfrm>
                <a:off x="1829581" y="825416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1" name="TextBox 60">
                <a:extLst>
                  <a:ext uri="{FF2B5EF4-FFF2-40B4-BE49-F238E27FC236}">
                    <a16:creationId xmlns:a16="http://schemas.microsoft.com/office/drawing/2014/main" id="{E8B5BA4D-BE0C-8647-985E-5266F3446A2B}"/>
                  </a:ext>
                </a:extLst>
              </p:cNvPr>
              <p:cNvSpPr txBox="1"/>
              <p:nvPr/>
            </p:nvSpPr>
            <p:spPr>
              <a:xfrm>
                <a:off x="3658896" y="720175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2" name="TextBox 61">
                <a:extLst>
                  <a:ext uri="{FF2B5EF4-FFF2-40B4-BE49-F238E27FC236}">
                    <a16:creationId xmlns:a16="http://schemas.microsoft.com/office/drawing/2014/main" id="{77D83A64-4D8A-3743-A733-8B26004CC2E3}"/>
                  </a:ext>
                </a:extLst>
              </p:cNvPr>
              <p:cNvSpPr txBox="1"/>
              <p:nvPr/>
            </p:nvSpPr>
            <p:spPr>
              <a:xfrm>
                <a:off x="4784327" y="5706333"/>
                <a:ext cx="364202" cy="646331"/>
              </a:xfrm>
              <a:prstGeom prst="rect">
                <a:avLst/>
              </a:prstGeom>
              <a:noFill/>
            </p:spPr>
            <p:txBody>
              <a:bodyPr wrap="none" rtlCol="0">
                <a:spAutoFit/>
              </a:bodyPr>
              <a:lstStyle/>
              <a:p>
                <a:r>
                  <a:rPr lang="en-NL" sz="3600" dirty="0">
                    <a:solidFill>
                      <a:schemeClr val="tx1"/>
                    </a:solidFill>
                  </a:rPr>
                  <a:t>*</a:t>
                </a:r>
              </a:p>
            </p:txBody>
          </p:sp>
          <p:sp>
            <p:nvSpPr>
              <p:cNvPr id="63" name="TextBox 62">
                <a:extLst>
                  <a:ext uri="{FF2B5EF4-FFF2-40B4-BE49-F238E27FC236}">
                    <a16:creationId xmlns:a16="http://schemas.microsoft.com/office/drawing/2014/main" id="{A1E15216-3C1C-ED46-8FEC-AB8421AD03C9}"/>
                  </a:ext>
                </a:extLst>
              </p:cNvPr>
              <p:cNvSpPr txBox="1"/>
              <p:nvPr/>
            </p:nvSpPr>
            <p:spPr>
              <a:xfrm>
                <a:off x="1925067" y="6017511"/>
                <a:ext cx="364202" cy="646331"/>
              </a:xfrm>
              <a:prstGeom prst="rect">
                <a:avLst/>
              </a:prstGeom>
              <a:noFill/>
            </p:spPr>
            <p:txBody>
              <a:bodyPr wrap="none" rtlCol="0">
                <a:spAutoFit/>
              </a:bodyPr>
              <a:lstStyle/>
              <a:p>
                <a:r>
                  <a:rPr lang="en-NL" sz="3600" dirty="0">
                    <a:solidFill>
                      <a:schemeClr val="tx1"/>
                    </a:solidFill>
                  </a:rPr>
                  <a:t>*</a:t>
                </a:r>
              </a:p>
            </p:txBody>
          </p:sp>
          <p:sp>
            <p:nvSpPr>
              <p:cNvPr id="64" name="TextBox 63">
                <a:extLst>
                  <a:ext uri="{FF2B5EF4-FFF2-40B4-BE49-F238E27FC236}">
                    <a16:creationId xmlns:a16="http://schemas.microsoft.com/office/drawing/2014/main" id="{4EDD2A06-7CC6-E148-9498-C2F2F43E3A45}"/>
                  </a:ext>
                </a:extLst>
              </p:cNvPr>
              <p:cNvSpPr txBox="1"/>
              <p:nvPr/>
            </p:nvSpPr>
            <p:spPr>
              <a:xfrm>
                <a:off x="2713226" y="6140582"/>
                <a:ext cx="364202" cy="646331"/>
              </a:xfrm>
              <a:prstGeom prst="rect">
                <a:avLst/>
              </a:prstGeom>
              <a:noFill/>
            </p:spPr>
            <p:txBody>
              <a:bodyPr wrap="none" rtlCol="0">
                <a:spAutoFit/>
              </a:bodyPr>
              <a:lstStyle/>
              <a:p>
                <a:r>
                  <a:rPr lang="en-NL" sz="3600" dirty="0">
                    <a:solidFill>
                      <a:schemeClr val="tx1"/>
                    </a:solidFill>
                  </a:rPr>
                  <a:t>*</a:t>
                </a:r>
              </a:p>
            </p:txBody>
          </p:sp>
          <p:sp>
            <p:nvSpPr>
              <p:cNvPr id="65" name="TextBox 64">
                <a:extLst>
                  <a:ext uri="{FF2B5EF4-FFF2-40B4-BE49-F238E27FC236}">
                    <a16:creationId xmlns:a16="http://schemas.microsoft.com/office/drawing/2014/main" id="{D366ADC3-0978-FE48-9040-722005C53279}"/>
                  </a:ext>
                </a:extLst>
              </p:cNvPr>
              <p:cNvSpPr txBox="1"/>
              <p:nvPr/>
            </p:nvSpPr>
            <p:spPr>
              <a:xfrm>
                <a:off x="3244276" y="770338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6" name="TextBox 65">
                <a:extLst>
                  <a:ext uri="{FF2B5EF4-FFF2-40B4-BE49-F238E27FC236}">
                    <a16:creationId xmlns:a16="http://schemas.microsoft.com/office/drawing/2014/main" id="{E591EB72-7573-E846-BB0F-73B10E0A89CA}"/>
                  </a:ext>
                </a:extLst>
              </p:cNvPr>
              <p:cNvSpPr txBox="1"/>
              <p:nvPr/>
            </p:nvSpPr>
            <p:spPr>
              <a:xfrm>
                <a:off x="4250969" y="7025653"/>
                <a:ext cx="364202" cy="646331"/>
              </a:xfrm>
              <a:prstGeom prst="rect">
                <a:avLst/>
              </a:prstGeom>
              <a:noFill/>
            </p:spPr>
            <p:txBody>
              <a:bodyPr wrap="none" rtlCol="0">
                <a:spAutoFit/>
              </a:bodyPr>
              <a:lstStyle/>
              <a:p>
                <a:r>
                  <a:rPr lang="en-NL" sz="3600" dirty="0">
                    <a:solidFill>
                      <a:schemeClr val="tx1"/>
                    </a:solidFill>
                  </a:rPr>
                  <a:t>*</a:t>
                </a:r>
              </a:p>
            </p:txBody>
          </p:sp>
          <p:sp>
            <p:nvSpPr>
              <p:cNvPr id="67" name="TextBox 66">
                <a:extLst>
                  <a:ext uri="{FF2B5EF4-FFF2-40B4-BE49-F238E27FC236}">
                    <a16:creationId xmlns:a16="http://schemas.microsoft.com/office/drawing/2014/main" id="{D37EF58F-2CF1-D340-A8FE-FACAD39B3192}"/>
                  </a:ext>
                </a:extLst>
              </p:cNvPr>
              <p:cNvSpPr txBox="1"/>
              <p:nvPr/>
            </p:nvSpPr>
            <p:spPr>
              <a:xfrm>
                <a:off x="3155950" y="6632508"/>
                <a:ext cx="364202" cy="646331"/>
              </a:xfrm>
              <a:prstGeom prst="rect">
                <a:avLst/>
              </a:prstGeom>
              <a:noFill/>
            </p:spPr>
            <p:txBody>
              <a:bodyPr wrap="none" rtlCol="0">
                <a:spAutoFit/>
              </a:bodyPr>
              <a:lstStyle/>
              <a:p>
                <a:r>
                  <a:rPr lang="en-NL" sz="3600" dirty="0">
                    <a:solidFill>
                      <a:schemeClr val="tx1"/>
                    </a:solidFill>
                  </a:rPr>
                  <a:t>*</a:t>
                </a:r>
              </a:p>
            </p:txBody>
          </p:sp>
          <p:sp>
            <p:nvSpPr>
              <p:cNvPr id="68" name="TextBox 67">
                <a:extLst>
                  <a:ext uri="{FF2B5EF4-FFF2-40B4-BE49-F238E27FC236}">
                    <a16:creationId xmlns:a16="http://schemas.microsoft.com/office/drawing/2014/main" id="{C0D7FC0A-8060-F44C-8114-228546370E08}"/>
                  </a:ext>
                </a:extLst>
              </p:cNvPr>
              <p:cNvSpPr txBox="1"/>
              <p:nvPr/>
            </p:nvSpPr>
            <p:spPr>
              <a:xfrm>
                <a:off x="2657677" y="6510463"/>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grpSp>
      </p:grpSp>
      <p:sp>
        <p:nvSpPr>
          <p:cNvPr id="4" name="Text Placeholder 3">
            <a:extLst>
              <a:ext uri="{FF2B5EF4-FFF2-40B4-BE49-F238E27FC236}">
                <a16:creationId xmlns:a16="http://schemas.microsoft.com/office/drawing/2014/main" id="{0B0179AE-33BC-864C-AA92-8A04449DCCDC}"/>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1158832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What if you only can pick 5 points?</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a:xfrm>
            <a:off x="1900469" y="5446093"/>
            <a:ext cx="10058400" cy="605116"/>
          </a:xfrm>
        </p:spPr>
        <p:txBody>
          <a:bodyPr/>
          <a:lstStyle/>
          <a:p>
            <a:r>
              <a:rPr lang="en-GB" dirty="0">
                <a:hlinkClick r:id="rId2"/>
              </a:rPr>
              <a:t>https://tudelft.fra1.qualtrics.com/jfe/form/SV_3I8HIOZxBVamFIW</a:t>
            </a:r>
            <a:r>
              <a:rPr lang="en-GB" dirty="0"/>
              <a:t> </a:t>
            </a:r>
            <a:endParaRPr lang="en-NL" dirty="0"/>
          </a:p>
        </p:txBody>
      </p:sp>
      <p:pic>
        <p:nvPicPr>
          <p:cNvPr id="3" name="Picture 2">
            <a:extLst>
              <a:ext uri="{FF2B5EF4-FFF2-40B4-BE49-F238E27FC236}">
                <a16:creationId xmlns:a16="http://schemas.microsoft.com/office/drawing/2014/main" id="{8B613E88-6067-DF4A-A73C-49020F3B91D6}"/>
              </a:ext>
            </a:extLst>
          </p:cNvPr>
          <p:cNvPicPr>
            <a:picLocks noChangeAspect="1"/>
          </p:cNvPicPr>
          <p:nvPr/>
        </p:nvPicPr>
        <p:blipFill>
          <a:blip r:embed="rId3"/>
          <a:stretch>
            <a:fillRect/>
          </a:stretch>
        </p:blipFill>
        <p:spPr>
          <a:xfrm>
            <a:off x="4479363" y="2482133"/>
            <a:ext cx="2999245" cy="2963960"/>
          </a:xfrm>
          <a:prstGeom prst="rect">
            <a:avLst/>
          </a:prstGeom>
        </p:spPr>
      </p:pic>
    </p:spTree>
    <p:extLst>
      <p:ext uri="{BB962C8B-B14F-4D97-AF65-F5344CB8AC3E}">
        <p14:creationId xmlns:p14="http://schemas.microsoft.com/office/powerpoint/2010/main" val="2987567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Exercise results</a:t>
            </a:r>
            <a:endParaRPr dirty="0"/>
          </a:p>
        </p:txBody>
      </p:sp>
      <p:sp>
        <p:nvSpPr>
          <p:cNvPr id="2" name="Text Placeholder 1">
            <a:extLst>
              <a:ext uri="{FF2B5EF4-FFF2-40B4-BE49-F238E27FC236}">
                <a16:creationId xmlns:a16="http://schemas.microsoft.com/office/drawing/2014/main" id="{12282FE4-EFC5-704A-9DC6-090359B45F9B}"/>
              </a:ext>
            </a:extLst>
          </p:cNvPr>
          <p:cNvSpPr>
            <a:spLocks noGrp="1"/>
          </p:cNvSpPr>
          <p:nvPr>
            <p:ph type="body" idx="1"/>
          </p:nvPr>
        </p:nvSpPr>
        <p:spPr/>
        <p:txBody>
          <a:bodyPr/>
          <a:lstStyle/>
          <a:p>
            <a:r>
              <a:rPr lang="en-NL" dirty="0"/>
              <a:t>[note: this was not in the presentation, but compiles the interactive responses I received as of January 11, 2022 (n=7)]</a:t>
            </a:r>
          </a:p>
        </p:txBody>
      </p:sp>
      <p:sp>
        <p:nvSpPr>
          <p:cNvPr id="114" name="Google Shape;114;p3"/>
          <p:cNvSpPr txBox="1">
            <a:spLocks noGrp="1"/>
          </p:cNvSpPr>
          <p:nvPr>
            <p:ph type="sldNum" idx="4294967295"/>
          </p:nvPr>
        </p:nvSpPr>
        <p:spPr>
          <a:xfrm>
            <a:off x="10880725" y="6459538"/>
            <a:ext cx="131127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48</a:t>
            </a:fld>
            <a:endParaRPr/>
          </a:p>
        </p:txBody>
      </p:sp>
    </p:spTree>
    <p:extLst>
      <p:ext uri="{BB962C8B-B14F-4D97-AF65-F5344CB8AC3E}">
        <p14:creationId xmlns:p14="http://schemas.microsoft.com/office/powerpoint/2010/main" val="2787235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Student admissions</a:t>
            </a:r>
          </a:p>
        </p:txBody>
      </p:sp>
      <p:pic>
        <p:nvPicPr>
          <p:cNvPr id="3" name="Picture 2">
            <a:extLst>
              <a:ext uri="{FF2B5EF4-FFF2-40B4-BE49-F238E27FC236}">
                <a16:creationId xmlns:a16="http://schemas.microsoft.com/office/drawing/2014/main" id="{A508B661-5442-5843-87D3-6A7A4F04B2C4}"/>
              </a:ext>
            </a:extLst>
          </p:cNvPr>
          <p:cNvPicPr>
            <a:picLocks noChangeAspect="1"/>
          </p:cNvPicPr>
          <p:nvPr/>
        </p:nvPicPr>
        <p:blipFill>
          <a:blip r:embed="rId2"/>
          <a:stretch>
            <a:fillRect/>
          </a:stretch>
        </p:blipFill>
        <p:spPr>
          <a:xfrm>
            <a:off x="3774309" y="1958937"/>
            <a:ext cx="4264224" cy="4134787"/>
          </a:xfrm>
          <a:prstGeom prst="rect">
            <a:avLst/>
          </a:prstGeom>
        </p:spPr>
      </p:pic>
    </p:spTree>
    <p:extLst>
      <p:ext uri="{BB962C8B-B14F-4D97-AF65-F5344CB8AC3E}">
        <p14:creationId xmlns:p14="http://schemas.microsoft.com/office/powerpoint/2010/main" val="503572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The music entrance</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pic>
        <p:nvPicPr>
          <p:cNvPr id="5" name="Picture 4">
            <a:extLst>
              <a:ext uri="{FF2B5EF4-FFF2-40B4-BE49-F238E27FC236}">
                <a16:creationId xmlns:a16="http://schemas.microsoft.com/office/drawing/2014/main" id="{70E7D8E6-137F-0244-80FF-33B7E87C651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58118" y="3736370"/>
            <a:ext cx="5427847" cy="2428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Macintosh HD:Users:cynthia:Pictures:IMG_20151022_114254028.jpg">
            <a:extLst>
              <a:ext uri="{FF2B5EF4-FFF2-40B4-BE49-F238E27FC236}">
                <a16:creationId xmlns:a16="http://schemas.microsoft.com/office/drawing/2014/main" id="{05AB716F-D8F9-024D-88A8-120BAA84147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779747" y="2060596"/>
            <a:ext cx="4471057" cy="2520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38D5CDB-60A6-8647-AB4B-48AF00E05FBF}"/>
              </a:ext>
            </a:extLst>
          </p:cNvPr>
          <p:cNvPicPr>
            <a:picLocks noChangeAspect="1"/>
          </p:cNvPicPr>
          <p:nvPr/>
        </p:nvPicPr>
        <p:blipFill>
          <a:blip r:embed="rId5"/>
          <a:stretch>
            <a:fillRect/>
          </a:stretch>
        </p:blipFill>
        <p:spPr>
          <a:xfrm>
            <a:off x="6941198" y="686597"/>
            <a:ext cx="4892777" cy="2692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Loans</a:t>
            </a:r>
          </a:p>
        </p:txBody>
      </p:sp>
      <p:pic>
        <p:nvPicPr>
          <p:cNvPr id="3" name="Picture 2">
            <a:extLst>
              <a:ext uri="{FF2B5EF4-FFF2-40B4-BE49-F238E27FC236}">
                <a16:creationId xmlns:a16="http://schemas.microsoft.com/office/drawing/2014/main" id="{57B6B34B-B8C7-ED46-AAA4-E4C4D76B4D9A}"/>
              </a:ext>
            </a:extLst>
          </p:cNvPr>
          <p:cNvPicPr>
            <a:picLocks noChangeAspect="1"/>
          </p:cNvPicPr>
          <p:nvPr/>
        </p:nvPicPr>
        <p:blipFill>
          <a:blip r:embed="rId2"/>
          <a:stretch>
            <a:fillRect/>
          </a:stretch>
        </p:blipFill>
        <p:spPr>
          <a:xfrm>
            <a:off x="3615993" y="1627831"/>
            <a:ext cx="4804676" cy="4662578"/>
          </a:xfrm>
          <a:prstGeom prst="rect">
            <a:avLst/>
          </a:prstGeom>
        </p:spPr>
      </p:pic>
    </p:spTree>
    <p:extLst>
      <p:ext uri="{BB962C8B-B14F-4D97-AF65-F5344CB8AC3E}">
        <p14:creationId xmlns:p14="http://schemas.microsoft.com/office/powerpoint/2010/main" val="324933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Job interviews</a:t>
            </a:r>
          </a:p>
        </p:txBody>
      </p:sp>
      <p:pic>
        <p:nvPicPr>
          <p:cNvPr id="3" name="Picture 2">
            <a:extLst>
              <a:ext uri="{FF2B5EF4-FFF2-40B4-BE49-F238E27FC236}">
                <a16:creationId xmlns:a16="http://schemas.microsoft.com/office/drawing/2014/main" id="{796269A3-C3F4-514D-B750-93CAB7375418}"/>
              </a:ext>
            </a:extLst>
          </p:cNvPr>
          <p:cNvPicPr>
            <a:picLocks noChangeAspect="1"/>
          </p:cNvPicPr>
          <p:nvPr/>
        </p:nvPicPr>
        <p:blipFill>
          <a:blip r:embed="rId2"/>
          <a:stretch>
            <a:fillRect/>
          </a:stretch>
        </p:blipFill>
        <p:spPr>
          <a:xfrm>
            <a:off x="3581659" y="1583805"/>
            <a:ext cx="4784417" cy="4712874"/>
          </a:xfrm>
          <a:prstGeom prst="rect">
            <a:avLst/>
          </a:prstGeom>
        </p:spPr>
      </p:pic>
    </p:spTree>
    <p:extLst>
      <p:ext uri="{BB962C8B-B14F-4D97-AF65-F5344CB8AC3E}">
        <p14:creationId xmlns:p14="http://schemas.microsoft.com/office/powerpoint/2010/main" val="1649450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1C70-EF08-6A40-8820-A7288BCB4205}"/>
              </a:ext>
            </a:extLst>
          </p:cNvPr>
          <p:cNvSpPr>
            <a:spLocks noGrp="1"/>
          </p:cNvSpPr>
          <p:nvPr>
            <p:ph type="title"/>
          </p:nvPr>
        </p:nvSpPr>
        <p:spPr/>
        <p:txBody>
          <a:bodyPr/>
          <a:lstStyle/>
          <a:p>
            <a:r>
              <a:rPr lang="en-NL" dirty="0"/>
              <a:t>Observation</a:t>
            </a:r>
          </a:p>
        </p:txBody>
      </p:sp>
      <p:sp>
        <p:nvSpPr>
          <p:cNvPr id="3" name="Text Placeholder 2">
            <a:extLst>
              <a:ext uri="{FF2B5EF4-FFF2-40B4-BE49-F238E27FC236}">
                <a16:creationId xmlns:a16="http://schemas.microsoft.com/office/drawing/2014/main" id="{56B0B5DA-A9D6-2C45-806A-51740CE4AF58}"/>
              </a:ext>
            </a:extLst>
          </p:cNvPr>
          <p:cNvSpPr>
            <a:spLocks noGrp="1"/>
          </p:cNvSpPr>
          <p:nvPr>
            <p:ph type="body" idx="1"/>
          </p:nvPr>
        </p:nvSpPr>
        <p:spPr/>
        <p:txBody>
          <a:bodyPr/>
          <a:lstStyle/>
          <a:p>
            <a:r>
              <a:rPr lang="en-NL" dirty="0"/>
              <a:t>We looked at the exact same dataset, but with three different associated use cases and dimension interpretations. In terms of your responses, we can notice differences between these three use cases. Note that a predictive ML model would not naturally be able to distinguish between these three cases, if you would feed it exactly the same dataset.</a:t>
            </a:r>
          </a:p>
        </p:txBody>
      </p:sp>
    </p:spTree>
    <p:extLst>
      <p:ext uri="{BB962C8B-B14F-4D97-AF65-F5344CB8AC3E}">
        <p14:creationId xmlns:p14="http://schemas.microsoft.com/office/powerpoint/2010/main" val="1908356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79faeb7366_0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Conclusion</a:t>
            </a:r>
            <a:endParaRPr dirty="0"/>
          </a:p>
        </p:txBody>
      </p:sp>
      <p:sp>
        <p:nvSpPr>
          <p:cNvPr id="167" name="Google Shape;167;g79faeb7366_0_0"/>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0">
              <a:spcBef>
                <a:spcPts val="0"/>
              </a:spcBef>
              <a:buClr>
                <a:schemeClr val="dk1"/>
              </a:buClr>
              <a:buSzPts val="2000"/>
              <a:buNone/>
            </a:pPr>
            <a:r>
              <a:rPr lang="en-US" sz="3800" dirty="0"/>
              <a:t>We need to grow literacy.</a:t>
            </a:r>
          </a:p>
          <a:p>
            <a:pPr marL="91440" lvl="0" indent="0">
              <a:spcBef>
                <a:spcPts val="0"/>
              </a:spcBef>
              <a:buClr>
                <a:schemeClr val="dk1"/>
              </a:buClr>
              <a:buSzPts val="2000"/>
              <a:buNone/>
            </a:pPr>
            <a:endParaRPr lang="en-US" sz="3800" dirty="0"/>
          </a:p>
          <a:p>
            <a:pPr marL="91440" lvl="0" indent="0">
              <a:spcBef>
                <a:spcPts val="0"/>
              </a:spcBef>
              <a:buClr>
                <a:schemeClr val="dk1"/>
              </a:buClr>
              <a:buSzPts val="2000"/>
              <a:buNone/>
            </a:pPr>
            <a:r>
              <a:rPr lang="en-US" sz="3800" dirty="0"/>
              <a:t>Especially </a:t>
            </a:r>
            <a:r>
              <a:rPr lang="en-IN" sz="3800" dirty="0">
                <a:solidFill>
                  <a:schemeClr val="accent2"/>
                </a:solidFill>
              </a:rPr>
              <a:t>at the interfaces </a:t>
            </a:r>
            <a:r>
              <a:rPr lang="en-US" sz="3800" dirty="0"/>
              <a:t>between data-driven pipelines and their surrounding contexts.</a:t>
            </a:r>
          </a:p>
          <a:p>
            <a:pPr marL="91440" lvl="0" indent="0">
              <a:spcBef>
                <a:spcPts val="0"/>
              </a:spcBef>
              <a:buClr>
                <a:schemeClr val="dk1"/>
              </a:buClr>
              <a:buSzPts val="2000"/>
              <a:buNone/>
            </a:pPr>
            <a:endParaRPr lang="en-US" sz="3800" dirty="0"/>
          </a:p>
          <a:p>
            <a:pPr marL="91440" lvl="0" indent="0">
              <a:spcBef>
                <a:spcPts val="0"/>
              </a:spcBef>
              <a:buClr>
                <a:schemeClr val="dk1"/>
              </a:buClr>
              <a:buSzPts val="2000"/>
              <a:buNone/>
            </a:pPr>
            <a:r>
              <a:rPr lang="en-US" sz="3800" dirty="0"/>
              <a:t>This goes beyond introductory ML and programming courses.</a:t>
            </a:r>
          </a:p>
          <a:p>
            <a:pPr marL="91440" lvl="0" indent="0" algn="l" rtl="0">
              <a:spcBef>
                <a:spcPts val="0"/>
              </a:spcBef>
              <a:spcAft>
                <a:spcPts val="0"/>
              </a:spcAft>
              <a:buClr>
                <a:schemeClr val="dk1"/>
              </a:buClr>
              <a:buSzPts val="2000"/>
              <a:buFont typeface="Arial"/>
              <a:buNone/>
            </a:pPr>
            <a:endParaRPr lang="en-US" sz="3800" dirty="0"/>
          </a:p>
        </p:txBody>
      </p:sp>
      <p:sp>
        <p:nvSpPr>
          <p:cNvPr id="168" name="Google Shape;168;g79faeb7366_0_0"/>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53</a:t>
            </a:fld>
            <a:endParaRPr/>
          </a:p>
        </p:txBody>
      </p:sp>
    </p:spTree>
    <p:extLst>
      <p:ext uri="{BB962C8B-B14F-4D97-AF65-F5344CB8AC3E}">
        <p14:creationId xmlns:p14="http://schemas.microsoft.com/office/powerpoint/2010/main" val="603734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79faeb7366_0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Conclusion</a:t>
            </a:r>
            <a:endParaRPr dirty="0"/>
          </a:p>
        </p:txBody>
      </p:sp>
      <p:sp>
        <p:nvSpPr>
          <p:cNvPr id="168" name="Google Shape;168;g79faeb7366_0_0"/>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54</a:t>
            </a:fld>
            <a:endParaRPr/>
          </a:p>
        </p:txBody>
      </p:sp>
      <p:pic>
        <p:nvPicPr>
          <p:cNvPr id="1026" name="Picture 2">
            <a:extLst>
              <a:ext uri="{FF2B5EF4-FFF2-40B4-BE49-F238E27FC236}">
                <a16:creationId xmlns:a16="http://schemas.microsoft.com/office/drawing/2014/main" id="{E79A9A1E-2740-3F49-8A2F-BEEA3D531D7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39909" y="1910399"/>
            <a:ext cx="3312182" cy="4282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386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a:t>References</a:t>
            </a:r>
            <a:endParaRPr/>
          </a:p>
        </p:txBody>
      </p:sp>
      <p:sp>
        <p:nvSpPr>
          <p:cNvPr id="151" name="Google Shape;151;p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548640" indent="-457200">
              <a:spcBef>
                <a:spcPts val="0"/>
              </a:spcBef>
              <a:buSzPts val="2000"/>
              <a:buFont typeface="+mj-lt"/>
              <a:buAutoNum type="arabicPeriod"/>
            </a:pPr>
            <a:r>
              <a:rPr lang="en-GB" dirty="0"/>
              <a:t>C.C.S. </a:t>
            </a:r>
            <a:r>
              <a:rPr lang="en-GB" dirty="0" err="1"/>
              <a:t>Liem</a:t>
            </a:r>
            <a:r>
              <a:rPr lang="en-GB" dirty="0"/>
              <a:t> et al., </a:t>
            </a:r>
            <a:r>
              <a:rPr lang="en-GB" dirty="0">
                <a:hlinkClick r:id="rId3"/>
              </a:rPr>
              <a:t>Psychology meets Machine Learning: Interdisciplinary perspectives on algorithmic job candidate screening</a:t>
            </a:r>
            <a:r>
              <a:rPr lang="en-GB" dirty="0"/>
              <a:t>, in Explainable and Interpretable Models in Computer Vision and Machine Learning (pp. 197-253), 2018.</a:t>
            </a:r>
            <a:endParaRPr lang="en-US" dirty="0"/>
          </a:p>
          <a:p>
            <a:pPr marL="548640" indent="-457200">
              <a:spcBef>
                <a:spcPts val="0"/>
              </a:spcBef>
              <a:buSzPts val="2000"/>
              <a:buFont typeface="+mj-lt"/>
              <a:buAutoNum type="arabicPeriod"/>
            </a:pPr>
            <a:r>
              <a:rPr lang="en-GB" dirty="0"/>
              <a:t>C.J. König et al., </a:t>
            </a:r>
            <a:r>
              <a:rPr lang="en-GB" dirty="0">
                <a:hlinkClick r:id="rId4"/>
              </a:rPr>
              <a:t>Some Advice for Psychologists Who Want to Work With Computer Scientists on Big Data</a:t>
            </a:r>
            <a:r>
              <a:rPr lang="en-GB" dirty="0"/>
              <a:t>, Personnel Assessment and Decisions, vol. 6 no. 1, 2020.</a:t>
            </a:r>
            <a:endParaRPr lang="en-US" dirty="0"/>
          </a:p>
          <a:p>
            <a:pPr marL="548640" indent="-457200">
              <a:spcBef>
                <a:spcPts val="0"/>
              </a:spcBef>
              <a:buSzPts val="2000"/>
              <a:buFont typeface="+mj-lt"/>
              <a:buAutoNum type="arabicPeriod"/>
            </a:pPr>
            <a:r>
              <a:rPr lang="en-GB" dirty="0"/>
              <a:t>A. </a:t>
            </a:r>
            <a:r>
              <a:rPr lang="en-GB" dirty="0" err="1"/>
              <a:t>Panichella</a:t>
            </a:r>
            <a:r>
              <a:rPr lang="en-GB" dirty="0"/>
              <a:t> &amp; C.C.S. </a:t>
            </a:r>
            <a:r>
              <a:rPr lang="en-GB" dirty="0" err="1"/>
              <a:t>Liem</a:t>
            </a:r>
            <a:r>
              <a:rPr lang="en-GB" dirty="0"/>
              <a:t>, </a:t>
            </a:r>
            <a:r>
              <a:rPr lang="en-GB" dirty="0">
                <a:hlinkClick r:id="rId5"/>
              </a:rPr>
              <a:t>What Are We Really Testing in Mutation Testing for Machine Learning? A Critical Reflection</a:t>
            </a:r>
            <a:r>
              <a:rPr lang="en-GB" dirty="0"/>
              <a:t>, 43</a:t>
            </a:r>
            <a:r>
              <a:rPr lang="en-GB" baseline="30000" dirty="0"/>
              <a:t>rd</a:t>
            </a:r>
            <a:r>
              <a:rPr lang="en-GB" dirty="0"/>
              <a:t> Conference on International Conference on Software Engineering (ICSE) – New Ideas and Emerging Results, 2021.</a:t>
            </a:r>
            <a:endParaRPr dirty="0"/>
          </a:p>
        </p:txBody>
      </p:sp>
      <p:sp>
        <p:nvSpPr>
          <p:cNvPr id="152" name="Google Shape;152;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body" idx="1"/>
          </p:nvPr>
        </p:nvSpPr>
        <p:spPr>
          <a:xfrm>
            <a:off x="4984955" y="731520"/>
            <a:ext cx="6307885" cy="5257800"/>
          </a:xfrm>
          <a:prstGeom prst="rect">
            <a:avLst/>
          </a:prstGeom>
          <a:noFill/>
          <a:ln>
            <a:noFill/>
          </a:ln>
        </p:spPr>
        <p:txBody>
          <a:bodyPr spcFirstLastPara="1" wrap="square" lIns="0" tIns="45700" rIns="0" bIns="45700" anchor="t" anchorCtr="0">
            <a:normAutofit fontScale="92500" lnSpcReduction="20000"/>
          </a:bodyPr>
          <a:lstStyle/>
          <a:p>
            <a:pPr marL="91440" lvl="0" indent="0" algn="l" rtl="0">
              <a:lnSpc>
                <a:spcPct val="90000"/>
              </a:lnSpc>
              <a:spcBef>
                <a:spcPts val="0"/>
              </a:spcBef>
              <a:spcAft>
                <a:spcPts val="0"/>
              </a:spcAft>
              <a:buSzPct val="100000"/>
              <a:buNone/>
            </a:pPr>
            <a:endParaRPr b="0">
              <a:solidFill>
                <a:srgbClr val="C586C0"/>
              </a:solidFill>
              <a:latin typeface="Consolas"/>
              <a:ea typeface="Consolas"/>
              <a:cs typeface="Consolas"/>
              <a:sym typeface="Consolas"/>
            </a:endParaRPr>
          </a:p>
          <a:p>
            <a:pPr marL="91440" lvl="0" indent="0" algn="l" rtl="0">
              <a:lnSpc>
                <a:spcPct val="90000"/>
              </a:lnSpc>
              <a:spcBef>
                <a:spcPts val="1400"/>
              </a:spcBef>
              <a:spcAft>
                <a:spcPts val="0"/>
              </a:spcAft>
              <a:buSzPct val="100000"/>
              <a:buNone/>
            </a:pPr>
            <a:endParaRPr sz="3500">
              <a:solidFill>
                <a:srgbClr val="C586C0"/>
              </a:solidFill>
              <a:latin typeface="Consolas"/>
              <a:ea typeface="Consolas"/>
              <a:cs typeface="Consolas"/>
              <a:sym typeface="Consolas"/>
            </a:endParaRPr>
          </a:p>
          <a:p>
            <a:pPr marL="91440" lvl="0" indent="-205581" algn="l" rtl="0">
              <a:lnSpc>
                <a:spcPct val="90000"/>
              </a:lnSpc>
              <a:spcBef>
                <a:spcPts val="1400"/>
              </a:spcBef>
              <a:spcAft>
                <a:spcPts val="0"/>
              </a:spcAft>
              <a:buSzPct val="100000"/>
              <a:buChar char=" "/>
            </a:pPr>
            <a:r>
              <a:rPr lang="en-IN" sz="3500" b="0">
                <a:solidFill>
                  <a:srgbClr val="C586C0"/>
                </a:solidFill>
                <a:latin typeface="Consolas"/>
                <a:ea typeface="Consolas"/>
                <a:cs typeface="Consolas"/>
                <a:sym typeface="Consolas"/>
              </a:rPr>
              <a:t>if</a:t>
            </a:r>
            <a:r>
              <a:rPr lang="en-IN" sz="3500" b="0">
                <a:solidFill>
                  <a:srgbClr val="D4D4D4"/>
                </a:solidFill>
                <a:latin typeface="Consolas"/>
                <a:ea typeface="Consolas"/>
                <a:cs typeface="Consolas"/>
                <a:sym typeface="Consolas"/>
              </a:rPr>
              <a:t> </a:t>
            </a:r>
            <a:r>
              <a:rPr lang="en-IN" sz="3500" b="0">
                <a:latin typeface="Consolas"/>
                <a:ea typeface="Consolas"/>
                <a:cs typeface="Consolas"/>
                <a:sym typeface="Consolas"/>
              </a:rPr>
              <a:t>questions:</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C586C0"/>
                </a:solidFill>
                <a:latin typeface="Consolas"/>
                <a:ea typeface="Consolas"/>
                <a:cs typeface="Consolas"/>
                <a:sym typeface="Consolas"/>
              </a:rPr>
              <a:t>try</a:t>
            </a:r>
            <a:r>
              <a:rPr lang="en-IN" sz="3500" b="0">
                <a:latin typeface="Consolas"/>
                <a:ea typeface="Consolas"/>
                <a:cs typeface="Consolas"/>
                <a:sym typeface="Consolas"/>
              </a:rPr>
              <a:t>:</a:t>
            </a:r>
            <a:endParaRPr/>
          </a:p>
          <a:p>
            <a:pPr marL="91440" lvl="0" indent="-205581" algn="l" rtl="0">
              <a:lnSpc>
                <a:spcPct val="90000"/>
              </a:lnSpc>
              <a:spcBef>
                <a:spcPts val="1400"/>
              </a:spcBef>
              <a:spcAft>
                <a:spcPts val="0"/>
              </a:spcAft>
              <a:buSzPct val="100000"/>
              <a:buChar char=" "/>
            </a:pPr>
            <a:r>
              <a:rPr lang="en-IN" sz="3500" b="0">
                <a:latin typeface="Consolas"/>
                <a:ea typeface="Consolas"/>
                <a:cs typeface="Consolas"/>
                <a:sym typeface="Consolas"/>
              </a:rPr>
              <a:t>        answer()</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C586C0"/>
                </a:solidFill>
                <a:latin typeface="Consolas"/>
                <a:ea typeface="Consolas"/>
                <a:cs typeface="Consolas"/>
                <a:sym typeface="Consolas"/>
              </a:rPr>
              <a:t>except</a:t>
            </a:r>
            <a:r>
              <a:rPr lang="en-IN" sz="3500" b="0">
                <a:solidFill>
                  <a:srgbClr val="D4D4D4"/>
                </a:solidFill>
                <a:latin typeface="Consolas"/>
                <a:ea typeface="Consolas"/>
                <a:cs typeface="Consolas"/>
                <a:sym typeface="Consolas"/>
              </a:rPr>
              <a:t> </a:t>
            </a:r>
            <a:r>
              <a:rPr lang="en-IN" sz="3500" b="0">
                <a:solidFill>
                  <a:srgbClr val="4EC9B0"/>
                </a:solidFill>
                <a:latin typeface="Consolas"/>
                <a:ea typeface="Consolas"/>
                <a:cs typeface="Consolas"/>
                <a:sym typeface="Consolas"/>
              </a:rPr>
              <a:t>RuntimeError</a:t>
            </a:r>
            <a:r>
              <a:rPr lang="en-IN" sz="3500" b="0">
                <a:latin typeface="Consolas"/>
                <a:ea typeface="Consolas"/>
                <a:cs typeface="Consolas"/>
                <a:sym typeface="Consolas"/>
              </a:rPr>
              <a:t>:</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C586C0"/>
                </a:solidFill>
                <a:latin typeface="Consolas"/>
                <a:ea typeface="Consolas"/>
                <a:cs typeface="Consolas"/>
                <a:sym typeface="Consolas"/>
              </a:rPr>
              <a:t>pass</a:t>
            </a:r>
            <a:endParaRPr sz="3500" b="0">
              <a:solidFill>
                <a:srgbClr val="D4D4D4"/>
              </a:solidFill>
              <a:latin typeface="Consolas"/>
              <a:ea typeface="Consolas"/>
              <a:cs typeface="Consolas"/>
              <a:sym typeface="Consolas"/>
            </a:endParaRPr>
          </a:p>
          <a:p>
            <a:pPr marL="91440" lvl="0" indent="-205581" algn="l" rtl="0">
              <a:lnSpc>
                <a:spcPct val="90000"/>
              </a:lnSpc>
              <a:spcBef>
                <a:spcPts val="1400"/>
              </a:spcBef>
              <a:spcAft>
                <a:spcPts val="0"/>
              </a:spcAft>
              <a:buSzPct val="100000"/>
              <a:buChar char=" "/>
            </a:pPr>
            <a:r>
              <a:rPr lang="en-IN" sz="3500" b="0">
                <a:solidFill>
                  <a:srgbClr val="C586C0"/>
                </a:solidFill>
                <a:latin typeface="Consolas"/>
                <a:ea typeface="Consolas"/>
                <a:cs typeface="Consolas"/>
                <a:sym typeface="Consolas"/>
              </a:rPr>
              <a:t>else</a:t>
            </a:r>
            <a:r>
              <a:rPr lang="en-IN" sz="3500" b="0">
                <a:latin typeface="Consolas"/>
                <a:ea typeface="Consolas"/>
                <a:cs typeface="Consolas"/>
                <a:sym typeface="Consolas"/>
              </a:rPr>
              <a:t>:</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DCDCAA"/>
                </a:solidFill>
                <a:latin typeface="Consolas"/>
                <a:ea typeface="Consolas"/>
                <a:cs typeface="Consolas"/>
                <a:sym typeface="Consolas"/>
              </a:rPr>
              <a:t>print</a:t>
            </a:r>
            <a:r>
              <a:rPr lang="en-IN" sz="3500" b="0">
                <a:latin typeface="Consolas"/>
                <a:ea typeface="Consolas"/>
                <a:cs typeface="Consolas"/>
                <a:sym typeface="Consolas"/>
              </a:rPr>
              <a:t>(</a:t>
            </a:r>
            <a:r>
              <a:rPr lang="en-IN" sz="3500" b="0">
                <a:solidFill>
                  <a:srgbClr val="CE9178"/>
                </a:solidFill>
                <a:latin typeface="Consolas"/>
                <a:ea typeface="Consolas"/>
                <a:cs typeface="Consolas"/>
                <a:sym typeface="Consolas"/>
              </a:rPr>
              <a:t>"Thank You."</a:t>
            </a:r>
            <a:r>
              <a:rPr lang="en-IN" sz="3500" b="0">
                <a:latin typeface="Consolas"/>
                <a:ea typeface="Consolas"/>
                <a:cs typeface="Consolas"/>
                <a:sym typeface="Consolas"/>
              </a:rPr>
              <a:t>)</a:t>
            </a:r>
            <a:endParaRPr/>
          </a:p>
          <a:p>
            <a:pPr marL="91440" lvl="0" indent="-117475" algn="l" rtl="0">
              <a:lnSpc>
                <a:spcPct val="90000"/>
              </a:lnSpc>
              <a:spcBef>
                <a:spcPts val="1400"/>
              </a:spcBef>
              <a:spcAft>
                <a:spcPts val="0"/>
              </a:spcAft>
              <a:buSzPct val="100000"/>
              <a:buChar char=" "/>
            </a:pPr>
            <a:br>
              <a:rPr lang="en-IN" b="0">
                <a:solidFill>
                  <a:srgbClr val="D4D4D4"/>
                </a:solidFill>
                <a:latin typeface="Consolas"/>
                <a:ea typeface="Consolas"/>
                <a:cs typeface="Consolas"/>
                <a:sym typeface="Consolas"/>
              </a:rPr>
            </a:br>
            <a:endParaRPr b="0">
              <a:solidFill>
                <a:srgbClr val="D4D4D4"/>
              </a:solidFill>
              <a:latin typeface="Consolas"/>
              <a:ea typeface="Consolas"/>
              <a:cs typeface="Consolas"/>
              <a:sym typeface="Consolas"/>
            </a:endParaRPr>
          </a:p>
          <a:p>
            <a:pPr marL="91440" lvl="0" indent="0" algn="l" rtl="0">
              <a:lnSpc>
                <a:spcPct val="90000"/>
              </a:lnSpc>
              <a:spcBef>
                <a:spcPts val="1400"/>
              </a:spcBef>
              <a:spcAft>
                <a:spcPts val="0"/>
              </a:spcAft>
              <a:buSzPct val="100000"/>
              <a:buNone/>
            </a:pPr>
            <a:endParaRPr/>
          </a:p>
        </p:txBody>
      </p:sp>
      <p:sp>
        <p:nvSpPr>
          <p:cNvPr id="142" name="Google Shape;142;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56</a:t>
            </a:fld>
            <a:endParaRPr/>
          </a:p>
        </p:txBody>
      </p:sp>
      <p:pic>
        <p:nvPicPr>
          <p:cNvPr id="143" name="Google Shape;143;p7" descr="A picture containing text, clipart&#10;&#10;Description automatically generated"/>
          <p:cNvPicPr preferRelativeResize="0"/>
          <p:nvPr/>
        </p:nvPicPr>
        <p:blipFill rotWithShape="1">
          <a:blip r:embed="rId3">
            <a:alphaModFix/>
          </a:blip>
          <a:srcRect/>
          <a:stretch/>
        </p:blipFill>
        <p:spPr>
          <a:xfrm>
            <a:off x="-106182" y="2456832"/>
            <a:ext cx="4136885" cy="1944336"/>
          </a:xfrm>
          <a:prstGeom prst="rect">
            <a:avLst/>
          </a:prstGeom>
          <a:noFill/>
          <a:ln>
            <a:noFill/>
          </a:ln>
        </p:spPr>
      </p:pic>
      <p:sp>
        <p:nvSpPr>
          <p:cNvPr id="144" name="Google Shape;144;p7"/>
          <p:cNvSpPr txBox="1">
            <a:spLocks noGrp="1"/>
          </p:cNvSpPr>
          <p:nvPr>
            <p:ph type="title"/>
          </p:nvPr>
        </p:nvSpPr>
        <p:spPr>
          <a:xfrm>
            <a:off x="362063" y="4465259"/>
            <a:ext cx="3200400" cy="2286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Calibri"/>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4169-9270-404C-9AE2-53DEFDE38A4F}"/>
              </a:ext>
            </a:extLst>
          </p:cNvPr>
          <p:cNvSpPr>
            <a:spLocks noGrp="1"/>
          </p:cNvSpPr>
          <p:nvPr>
            <p:ph type="title"/>
          </p:nvPr>
        </p:nvSpPr>
        <p:spPr/>
        <p:txBody>
          <a:bodyPr/>
          <a:lstStyle/>
          <a:p>
            <a:r>
              <a:rPr lang="en-NL" dirty="0"/>
              <a:t>Today</a:t>
            </a:r>
          </a:p>
        </p:txBody>
      </p:sp>
      <p:sp>
        <p:nvSpPr>
          <p:cNvPr id="3" name="Text Placeholder 2">
            <a:extLst>
              <a:ext uri="{FF2B5EF4-FFF2-40B4-BE49-F238E27FC236}">
                <a16:creationId xmlns:a16="http://schemas.microsoft.com/office/drawing/2014/main" id="{79C0F63D-9A7A-A044-92FF-AAD8E597F164}"/>
              </a:ext>
            </a:extLst>
          </p:cNvPr>
          <p:cNvSpPr>
            <a:spLocks noGrp="1"/>
          </p:cNvSpPr>
          <p:nvPr>
            <p:ph type="body" idx="1"/>
          </p:nvPr>
        </p:nvSpPr>
        <p:spPr/>
        <p:txBody>
          <a:bodyPr/>
          <a:lstStyle/>
          <a:p>
            <a:endParaRPr lang="en-NL" dirty="0"/>
          </a:p>
        </p:txBody>
      </p:sp>
      <p:pic>
        <p:nvPicPr>
          <p:cNvPr id="4" name="Picture 3">
            <a:extLst>
              <a:ext uri="{FF2B5EF4-FFF2-40B4-BE49-F238E27FC236}">
                <a16:creationId xmlns:a16="http://schemas.microsoft.com/office/drawing/2014/main" id="{2930FD0D-9784-D24B-AC0D-80FD632C6879}"/>
              </a:ext>
            </a:extLst>
          </p:cNvPr>
          <p:cNvPicPr>
            <a:picLocks noChangeAspect="1"/>
          </p:cNvPicPr>
          <p:nvPr/>
        </p:nvPicPr>
        <p:blipFill>
          <a:blip r:embed="rId2"/>
          <a:stretch>
            <a:fillRect/>
          </a:stretch>
        </p:blipFill>
        <p:spPr>
          <a:xfrm>
            <a:off x="307271" y="2624810"/>
            <a:ext cx="4027028" cy="2681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836CAA5-527B-DC4E-A5D6-49A6B483854C}"/>
              </a:ext>
            </a:extLst>
          </p:cNvPr>
          <p:cNvPicPr>
            <a:picLocks noChangeAspect="1"/>
          </p:cNvPicPr>
          <p:nvPr/>
        </p:nvPicPr>
        <p:blipFill>
          <a:blip r:embed="rId3"/>
          <a:stretch>
            <a:fillRect/>
          </a:stretch>
        </p:blipFill>
        <p:spPr>
          <a:xfrm>
            <a:off x="8731141" y="1266078"/>
            <a:ext cx="3214548" cy="4603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609B7BBF-FD62-6145-9D50-F66DA4FBD757}"/>
              </a:ext>
            </a:extLst>
          </p:cNvPr>
          <p:cNvPicPr>
            <a:picLocks noChangeAspect="1"/>
          </p:cNvPicPr>
          <p:nvPr/>
        </p:nvPicPr>
        <p:blipFill>
          <a:blip r:embed="rId4"/>
          <a:stretch>
            <a:fillRect/>
          </a:stretch>
        </p:blipFill>
        <p:spPr>
          <a:xfrm>
            <a:off x="4788134" y="1265713"/>
            <a:ext cx="3617429" cy="4603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32E1ACB6-1AB2-274F-A915-1F49EC326355}"/>
              </a:ext>
            </a:extLst>
          </p:cNvPr>
          <p:cNvSpPr/>
          <p:nvPr/>
        </p:nvSpPr>
        <p:spPr>
          <a:xfrm>
            <a:off x="228705" y="5433816"/>
            <a:ext cx="4233851" cy="307777"/>
          </a:xfrm>
          <a:prstGeom prst="rect">
            <a:avLst/>
          </a:prstGeom>
        </p:spPr>
        <p:txBody>
          <a:bodyPr wrap="none">
            <a:spAutoFit/>
          </a:bodyPr>
          <a:lstStyle/>
          <a:p>
            <a:r>
              <a:rPr lang="en-NL" dirty="0">
                <a:hlinkClick r:id="rId5"/>
              </a:rPr>
              <a:t>https://www.youtube.com/watch?v=tnBcVwcoMYY</a:t>
            </a:r>
            <a:r>
              <a:rPr lang="en-NL" dirty="0"/>
              <a:t> </a:t>
            </a:r>
          </a:p>
        </p:txBody>
      </p:sp>
      <p:sp>
        <p:nvSpPr>
          <p:cNvPr id="9" name="Rectangle 8">
            <a:extLst>
              <a:ext uri="{FF2B5EF4-FFF2-40B4-BE49-F238E27FC236}">
                <a16:creationId xmlns:a16="http://schemas.microsoft.com/office/drawing/2014/main" id="{A9CAA2C7-05EA-2C45-A706-07A933CE6664}"/>
              </a:ext>
            </a:extLst>
          </p:cNvPr>
          <p:cNvSpPr/>
          <p:nvPr/>
        </p:nvSpPr>
        <p:spPr>
          <a:xfrm>
            <a:off x="4665670" y="597048"/>
            <a:ext cx="4292979" cy="523220"/>
          </a:xfrm>
          <a:prstGeom prst="rect">
            <a:avLst/>
          </a:prstGeom>
        </p:spPr>
        <p:txBody>
          <a:bodyPr wrap="square">
            <a:spAutoFit/>
          </a:bodyPr>
          <a:lstStyle/>
          <a:p>
            <a:r>
              <a:rPr lang="en-NL" dirty="0">
                <a:hlinkClick r:id="rId6"/>
              </a:rPr>
              <a:t>https://www.nrc.nl/nieuws/2021/03/28/als-iets-onvindbaar-is-bestaat-het-niet-a4037549</a:t>
            </a:r>
            <a:r>
              <a:rPr lang="en-NL" dirty="0"/>
              <a:t> </a:t>
            </a:r>
          </a:p>
        </p:txBody>
      </p:sp>
      <p:sp>
        <p:nvSpPr>
          <p:cNvPr id="10" name="Rectangle 9">
            <a:extLst>
              <a:ext uri="{FF2B5EF4-FFF2-40B4-BE49-F238E27FC236}">
                <a16:creationId xmlns:a16="http://schemas.microsoft.com/office/drawing/2014/main" id="{928932DA-ADB9-0740-B547-A9D0F5269DAD}"/>
              </a:ext>
            </a:extLst>
          </p:cNvPr>
          <p:cNvSpPr/>
          <p:nvPr/>
        </p:nvSpPr>
        <p:spPr>
          <a:xfrm>
            <a:off x="8581115" y="237464"/>
            <a:ext cx="3278077" cy="954107"/>
          </a:xfrm>
          <a:prstGeom prst="rect">
            <a:avLst/>
          </a:prstGeom>
        </p:spPr>
        <p:txBody>
          <a:bodyPr wrap="square">
            <a:spAutoFit/>
          </a:bodyPr>
          <a:lstStyle/>
          <a:p>
            <a:r>
              <a:rPr lang="en-NL" dirty="0">
                <a:hlinkClick r:id="rId7"/>
              </a:rPr>
              <a:t>https://www.trouw.nl/politiek/hoe-de-belastingdienst-lage-inkomens-profileerde-in-de-jacht-op-fraude~bbb66add/</a:t>
            </a:r>
            <a:r>
              <a:rPr lang="en-NL" dirty="0"/>
              <a:t> </a:t>
            </a:r>
          </a:p>
        </p:txBody>
      </p:sp>
    </p:spTree>
    <p:extLst>
      <p:ext uri="{BB962C8B-B14F-4D97-AF65-F5344CB8AC3E}">
        <p14:creationId xmlns:p14="http://schemas.microsoft.com/office/powerpoint/2010/main" val="3488751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A1AF-E002-2C4B-AB12-5995D04975E5}"/>
              </a:ext>
            </a:extLst>
          </p:cNvPr>
          <p:cNvSpPr>
            <a:spLocks noGrp="1"/>
          </p:cNvSpPr>
          <p:nvPr>
            <p:ph type="title"/>
          </p:nvPr>
        </p:nvSpPr>
        <p:spPr/>
        <p:txBody>
          <a:bodyPr/>
          <a:lstStyle/>
          <a:p>
            <a:r>
              <a:rPr lang="en-NL" dirty="0"/>
              <a:t>What I am encountering</a:t>
            </a:r>
          </a:p>
        </p:txBody>
      </p:sp>
      <p:sp>
        <p:nvSpPr>
          <p:cNvPr id="3" name="Text Placeholder 2">
            <a:extLst>
              <a:ext uri="{FF2B5EF4-FFF2-40B4-BE49-F238E27FC236}">
                <a16:creationId xmlns:a16="http://schemas.microsoft.com/office/drawing/2014/main" id="{FF651071-FCD4-DA4C-994F-244289CBA8BC}"/>
              </a:ext>
            </a:extLst>
          </p:cNvPr>
          <p:cNvSpPr>
            <a:spLocks noGrp="1"/>
          </p:cNvSpPr>
          <p:nvPr>
            <p:ph type="body" idx="1"/>
          </p:nvPr>
        </p:nvSpPr>
        <p:spPr/>
        <p:txBody>
          <a:bodyPr/>
          <a:lstStyle/>
          <a:p>
            <a:endParaRPr lang="en-NL" dirty="0"/>
          </a:p>
        </p:txBody>
      </p:sp>
      <p:pic>
        <p:nvPicPr>
          <p:cNvPr id="4" name="Picture 2">
            <a:extLst>
              <a:ext uri="{FF2B5EF4-FFF2-40B4-BE49-F238E27FC236}">
                <a16:creationId xmlns:a16="http://schemas.microsoft.com/office/drawing/2014/main" id="{D398B5B6-E60B-AE47-9CF0-89047BDF499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20170" y="2054532"/>
            <a:ext cx="5351659" cy="39229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7473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Communicating </a:t>
            </a:r>
            <a:r>
              <a:rPr lang="en-IN" dirty="0" err="1"/>
              <a:t>interdisciplinarily</a:t>
            </a:r>
            <a:endParaRPr dirty="0"/>
          </a:p>
        </p:txBody>
      </p:sp>
      <p:sp>
        <p:nvSpPr>
          <p:cNvPr id="2" name="Text Placeholder 1">
            <a:extLst>
              <a:ext uri="{FF2B5EF4-FFF2-40B4-BE49-F238E27FC236}">
                <a16:creationId xmlns:a16="http://schemas.microsoft.com/office/drawing/2014/main" id="{12282FE4-EFC5-704A-9DC6-090359B45F9B}"/>
              </a:ext>
            </a:extLst>
          </p:cNvPr>
          <p:cNvSpPr>
            <a:spLocks noGrp="1"/>
          </p:cNvSpPr>
          <p:nvPr>
            <p:ph type="body" idx="1"/>
          </p:nvPr>
        </p:nvSpPr>
        <p:spPr/>
        <p:txBody>
          <a:bodyPr/>
          <a:lstStyle/>
          <a:p>
            <a:endParaRPr lang="en-NL"/>
          </a:p>
        </p:txBody>
      </p:sp>
      <p:sp>
        <p:nvSpPr>
          <p:cNvPr id="114" name="Google Shape;114;p3"/>
          <p:cNvSpPr txBox="1">
            <a:spLocks noGrp="1"/>
          </p:cNvSpPr>
          <p:nvPr>
            <p:ph type="sldNum" idx="4294967295"/>
          </p:nvPr>
        </p:nvSpPr>
        <p:spPr>
          <a:xfrm>
            <a:off x="10880725" y="6459538"/>
            <a:ext cx="131127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a:t>
            </a:fld>
            <a:endParaRPr/>
          </a:p>
        </p:txBody>
      </p:sp>
    </p:spTree>
    <p:extLst>
      <p:ext uri="{BB962C8B-B14F-4D97-AF65-F5344CB8AC3E}">
        <p14:creationId xmlns:p14="http://schemas.microsoft.com/office/powerpoint/2010/main" val="3417089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B2D8D0-CE04-9349-BA0C-F2D68FCA06EF}"/>
              </a:ext>
            </a:extLst>
          </p:cNvPr>
          <p:cNvSpPr>
            <a:spLocks noGrp="1"/>
          </p:cNvSpPr>
          <p:nvPr>
            <p:ph type="title"/>
          </p:nvPr>
        </p:nvSpPr>
        <p:spPr/>
        <p:txBody>
          <a:bodyPr/>
          <a:lstStyle/>
          <a:p>
            <a:r>
              <a:rPr lang="en-NL" dirty="0"/>
              <a:t>Promises and concerns</a:t>
            </a:r>
          </a:p>
        </p:txBody>
      </p:sp>
      <p:pic>
        <p:nvPicPr>
          <p:cNvPr id="6" name="Google Shape;47;p8">
            <a:extLst>
              <a:ext uri="{FF2B5EF4-FFF2-40B4-BE49-F238E27FC236}">
                <a16:creationId xmlns:a16="http://schemas.microsoft.com/office/drawing/2014/main" id="{8B22A128-B7FF-EB42-808F-3ACFEDD67E8E}"/>
              </a:ext>
            </a:extLst>
          </p:cNvPr>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75633" y="2309763"/>
            <a:ext cx="5745582" cy="7235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Google Shape;48;p8">
            <a:extLst>
              <a:ext uri="{FF2B5EF4-FFF2-40B4-BE49-F238E27FC236}">
                <a16:creationId xmlns:a16="http://schemas.microsoft.com/office/drawing/2014/main" id="{CFF3D2D9-BA87-154C-8ED3-8330D529391D}"/>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944229" y="3033343"/>
            <a:ext cx="4439144" cy="2062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0584A86-0E38-D842-8ADF-740E80FCB0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5633" y="4116230"/>
            <a:ext cx="5735888" cy="7235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age" descr="Image">
            <a:extLst>
              <a:ext uri="{FF2B5EF4-FFF2-40B4-BE49-F238E27FC236}">
                <a16:creationId xmlns:a16="http://schemas.microsoft.com/office/drawing/2014/main" id="{EA4F79C8-6A06-DE48-8703-6B2A023D7B88}"/>
              </a:ext>
            </a:extLst>
          </p:cNvPr>
          <p:cNvPicPr>
            <a:picLocks noChangeAspect="1"/>
          </p:cNvPicPr>
          <p:nvPr/>
        </p:nvPicPr>
        <p:blipFill>
          <a:blip r:embed="rId5"/>
          <a:stretch>
            <a:fillRect/>
          </a:stretch>
        </p:blipFill>
        <p:spPr>
          <a:xfrm>
            <a:off x="206845" y="5412214"/>
            <a:ext cx="1817279" cy="847037"/>
          </a:xfrm>
          <a:prstGeom prst="rect">
            <a:avLst/>
          </a:prstGeom>
          <a:ln w="12700">
            <a:miter lim="400000"/>
          </a:ln>
        </p:spPr>
      </p:pic>
      <p:pic>
        <p:nvPicPr>
          <p:cNvPr id="11" name="Image" descr="Image">
            <a:extLst>
              <a:ext uri="{FF2B5EF4-FFF2-40B4-BE49-F238E27FC236}">
                <a16:creationId xmlns:a16="http://schemas.microsoft.com/office/drawing/2014/main" id="{F67F4E37-F21C-5440-A627-6796DAA5A5DF}"/>
              </a:ext>
            </a:extLst>
          </p:cNvPr>
          <p:cNvPicPr>
            <a:picLocks noChangeAspect="1"/>
          </p:cNvPicPr>
          <p:nvPr/>
        </p:nvPicPr>
        <p:blipFill>
          <a:blip r:embed="rId6"/>
          <a:stretch>
            <a:fillRect/>
          </a:stretch>
        </p:blipFill>
        <p:spPr>
          <a:xfrm>
            <a:off x="1949983" y="5472659"/>
            <a:ext cx="3503380" cy="627295"/>
          </a:xfrm>
          <a:prstGeom prst="rect">
            <a:avLst/>
          </a:prstGeom>
          <a:ln w="12700">
            <a:miter lim="400000"/>
          </a:ln>
        </p:spPr>
      </p:pic>
    </p:spTree>
    <p:extLst>
      <p:ext uri="{BB962C8B-B14F-4D97-AF65-F5344CB8AC3E}">
        <p14:creationId xmlns:p14="http://schemas.microsoft.com/office/powerpoint/2010/main" val="1423237550"/>
      </p:ext>
    </p:extLst>
  </p:cSld>
  <p:clrMapOvr>
    <a:masterClrMapping/>
  </p:clrMapOvr>
</p:sld>
</file>

<file path=ppt/theme/theme1.xml><?xml version="1.0" encoding="utf-8"?>
<a:theme xmlns:a="http://schemas.openxmlformats.org/drawingml/2006/main" name="Retrospect">
  <a:themeElements>
    <a:clrScheme name="Custom 2">
      <a:dk1>
        <a:srgbClr val="000000"/>
      </a:dk1>
      <a:lt1>
        <a:srgbClr val="FFFFFF"/>
      </a:lt1>
      <a:dk2>
        <a:srgbClr val="323232"/>
      </a:dk2>
      <a:lt2>
        <a:srgbClr val="E5C243"/>
      </a:lt2>
      <a:accent1>
        <a:srgbClr val="323232"/>
      </a:accent1>
      <a:accent2>
        <a:srgbClr val="FA003D"/>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3973</TotalTime>
  <Words>1475</Words>
  <Application>Microsoft Macintosh PowerPoint</Application>
  <PresentationFormat>Widescreen</PresentationFormat>
  <Paragraphs>256</Paragraphs>
  <Slides>56</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Consolas</vt:lpstr>
      <vt:lpstr>Courier New</vt:lpstr>
      <vt:lpstr>Retrospect</vt:lpstr>
      <vt:lpstr>An introduction to communicating about your models</vt:lpstr>
      <vt:lpstr>Agenda</vt:lpstr>
      <vt:lpstr>How I became a communicator</vt:lpstr>
      <vt:lpstr>My background</vt:lpstr>
      <vt:lpstr>The music entrance</vt:lpstr>
      <vt:lpstr>Today</vt:lpstr>
      <vt:lpstr>What I am encountering</vt:lpstr>
      <vt:lpstr>Communicating interdisciplinarily</vt:lpstr>
      <vt:lpstr>Promises and concerns</vt:lpstr>
      <vt:lpstr>The setup</vt:lpstr>
      <vt:lpstr>The ML expert’s focus</vt:lpstr>
      <vt:lpstr>The domain expert’s focus</vt:lpstr>
      <vt:lpstr>The ‘semantic gap’</vt:lpstr>
      <vt:lpstr>The ‘semantic gap’</vt:lpstr>
      <vt:lpstr>Standardization</vt:lpstr>
      <vt:lpstr>Standardization</vt:lpstr>
      <vt:lpstr>Standardization</vt:lpstr>
      <vt:lpstr>The domain expert’s focus</vt:lpstr>
      <vt:lpstr>What it really may be about</vt:lpstr>
      <vt:lpstr>What it really may be about</vt:lpstr>
      <vt:lpstr>What is ‘working as intended’? What is ‘the code’? </vt:lpstr>
      <vt:lpstr>Communicating for accountability</vt:lpstr>
      <vt:lpstr>What if outcomes are bad?</vt:lpstr>
      <vt:lpstr>“I want to know exactly what the algorithm is doing”</vt:lpstr>
      <vt:lpstr>UWV (Employee Insurance Agency) </vt:lpstr>
      <vt:lpstr>UWV (Employee Insurance Agency) </vt:lpstr>
      <vt:lpstr>UWV (Employee Insurance Agency) </vt:lpstr>
      <vt:lpstr>UWV (Employee Insurance Agency) </vt:lpstr>
      <vt:lpstr>UWV (Employee Insurance Agency) </vt:lpstr>
      <vt:lpstr>UWV (Employee Insurance Agency) </vt:lpstr>
      <vt:lpstr>Common, problematic questions</vt:lpstr>
      <vt:lpstr>‘Can you walk me through the code?’</vt:lpstr>
      <vt:lpstr>‘Should this sensitive attribute have been included?’</vt:lpstr>
      <vt:lpstr>‘Should this sensitive attribute have been included?’</vt:lpstr>
      <vt:lpstr>Communicating to laypeople</vt:lpstr>
      <vt:lpstr>Learning patterns from data</vt:lpstr>
      <vt:lpstr>Learning patterns from data</vt:lpstr>
      <vt:lpstr>Learning patterns from data</vt:lpstr>
      <vt:lpstr>Learning patterns from data</vt:lpstr>
      <vt:lpstr>Learning patterns from data</vt:lpstr>
      <vt:lpstr>Learning patterns from data</vt:lpstr>
      <vt:lpstr>Learning patterns from data</vt:lpstr>
      <vt:lpstr>Learning patterns from data</vt:lpstr>
      <vt:lpstr>From data to decision-making</vt:lpstr>
      <vt:lpstr>From data to decision-making</vt:lpstr>
      <vt:lpstr>What if you only can pick 5 points?</vt:lpstr>
      <vt:lpstr>What if you only can pick 5 points?</vt:lpstr>
      <vt:lpstr>Exercise results</vt:lpstr>
      <vt:lpstr>Student admissions</vt:lpstr>
      <vt:lpstr>Loans</vt:lpstr>
      <vt:lpstr>Job interviews</vt:lpstr>
      <vt:lpstr>Observation</vt:lpstr>
      <vt:lpstr>Conclusion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&lt;YOUR_TOPIC_HERE&gt; </dc:title>
  <dc:creator>Bhoomika Agarwal</dc:creator>
  <cp:lastModifiedBy>Cynthia Liem - EWI</cp:lastModifiedBy>
  <cp:revision>14</cp:revision>
  <dcterms:created xsi:type="dcterms:W3CDTF">2021-03-17T10:28:41Z</dcterms:created>
  <dcterms:modified xsi:type="dcterms:W3CDTF">2022-01-11T14:39:09Z</dcterms:modified>
</cp:coreProperties>
</file>